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4"/>
    <p:sldMasterId id="2147483772" r:id="rId5"/>
  </p:sldMasterIdLst>
  <p:notesMasterIdLst>
    <p:notesMasterId r:id="rId22"/>
  </p:notesMasterIdLst>
  <p:sldIdLst>
    <p:sldId id="256" r:id="rId6"/>
    <p:sldId id="293" r:id="rId7"/>
    <p:sldId id="314" r:id="rId8"/>
    <p:sldId id="315" r:id="rId9"/>
    <p:sldId id="297" r:id="rId10"/>
    <p:sldId id="302" r:id="rId11"/>
    <p:sldId id="303" r:id="rId12"/>
    <p:sldId id="304" r:id="rId13"/>
    <p:sldId id="316" r:id="rId14"/>
    <p:sldId id="318" r:id="rId15"/>
    <p:sldId id="321" r:id="rId16"/>
    <p:sldId id="319" r:id="rId17"/>
    <p:sldId id="320" r:id="rId18"/>
    <p:sldId id="312" r:id="rId19"/>
    <p:sldId id="313" r:id="rId20"/>
    <p:sldId id="292" r:id="rId21"/>
  </p:sldIdLst>
  <p:sldSz cx="9144000" cy="6858000" type="screen4x3"/>
  <p:notesSz cx="6858000" cy="9144000"/>
  <p:defaultTextStyle>
    <a:defPPr>
      <a:defRPr lang="nb-NO"/>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F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46" autoAdjust="0"/>
  </p:normalViewPr>
  <p:slideViewPr>
    <p:cSldViewPr>
      <p:cViewPr varScale="1">
        <p:scale>
          <a:sx n="72" d="100"/>
          <a:sy n="72" d="100"/>
        </p:scale>
        <p:origin x="11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7C47D-3538-44B8-ABC4-11CB548054D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nb-NO"/>
        </a:p>
      </dgm:t>
    </dgm:pt>
    <dgm:pt modelId="{99B85CA0-BD5D-40F7-95D4-953E5EC7FB01}">
      <dgm:prSet/>
      <dgm:spPr/>
      <dgm:t>
        <a:bodyPr/>
        <a:lstStyle/>
        <a:p>
          <a:endParaRPr lang="nb-NO" dirty="0">
            <a:solidFill>
              <a:srgbClr val="FF0000"/>
            </a:solidFill>
          </a:endParaRPr>
        </a:p>
        <a:p>
          <a:r>
            <a:rPr lang="nb-NO" dirty="0">
              <a:solidFill>
                <a:srgbClr val="FF0000"/>
              </a:solidFill>
            </a:rPr>
            <a:t> INDRE YTRE PÅVIRKNING  </a:t>
          </a:r>
        </a:p>
        <a:p>
          <a:r>
            <a:rPr lang="nb-NO" dirty="0">
              <a:solidFill>
                <a:srgbClr val="FF0000"/>
              </a:solidFill>
            </a:rPr>
            <a:t>DYSLEKSI/ADHD </a:t>
          </a:r>
        </a:p>
        <a:p>
          <a:r>
            <a:rPr lang="nb-NO" dirty="0">
              <a:solidFill>
                <a:srgbClr val="FF0000"/>
              </a:solidFill>
            </a:rPr>
            <a:t>COVID19</a:t>
          </a:r>
        </a:p>
        <a:p>
          <a:endParaRPr lang="nb-NO" dirty="0">
            <a:solidFill>
              <a:srgbClr val="FF0000"/>
            </a:solidFill>
          </a:endParaRPr>
        </a:p>
      </dgm:t>
    </dgm:pt>
    <dgm:pt modelId="{855BC523-6026-4A6C-B4AE-FC53811102FE}" type="parTrans" cxnId="{FA420BBF-E4ED-465E-808F-F90B8EE4BF0F}">
      <dgm:prSet/>
      <dgm:spPr/>
      <dgm:t>
        <a:bodyPr/>
        <a:lstStyle/>
        <a:p>
          <a:endParaRPr lang="nb-NO"/>
        </a:p>
      </dgm:t>
    </dgm:pt>
    <dgm:pt modelId="{119A7F10-23C2-4856-9DF0-2E2BA752D378}" type="sibTrans" cxnId="{FA420BBF-E4ED-465E-808F-F90B8EE4BF0F}">
      <dgm:prSet/>
      <dgm:spPr/>
      <dgm:t>
        <a:bodyPr/>
        <a:lstStyle/>
        <a:p>
          <a:endParaRPr lang="nb-NO"/>
        </a:p>
      </dgm:t>
    </dgm:pt>
    <dgm:pt modelId="{169F783F-F6EE-4ABB-B8ED-BE9D3113598A}">
      <dgm:prSet/>
      <dgm:spPr/>
      <dgm:t>
        <a:bodyPr/>
        <a:lstStyle/>
        <a:p>
          <a:r>
            <a:rPr lang="nb-NO" dirty="0">
              <a:solidFill>
                <a:srgbClr val="FF0000"/>
              </a:solidFill>
            </a:rPr>
            <a:t>PSYKISK OG</a:t>
          </a:r>
        </a:p>
        <a:p>
          <a:r>
            <a:rPr lang="nb-NO" dirty="0">
              <a:solidFill>
                <a:srgbClr val="FF0000"/>
              </a:solidFill>
            </a:rPr>
            <a:t> FYSISK HELSE/</a:t>
          </a:r>
        </a:p>
        <a:p>
          <a:r>
            <a:rPr lang="nb-NO" dirty="0">
              <a:solidFill>
                <a:srgbClr val="FF0000"/>
              </a:solidFill>
            </a:rPr>
            <a:t>YRKESSKADE</a:t>
          </a:r>
        </a:p>
        <a:p>
          <a:r>
            <a:rPr lang="nb-NO" dirty="0">
              <a:solidFill>
                <a:srgbClr val="FF0000"/>
              </a:solidFill>
            </a:rPr>
            <a:t>IA</a:t>
          </a:r>
        </a:p>
      </dgm:t>
    </dgm:pt>
    <dgm:pt modelId="{AE14B137-AC6E-4FAF-A7F1-3647092E8E92}" type="parTrans" cxnId="{85EB7B7A-B926-44EF-BE0C-1B647C46D79D}">
      <dgm:prSet/>
      <dgm:spPr/>
      <dgm:t>
        <a:bodyPr/>
        <a:lstStyle/>
        <a:p>
          <a:endParaRPr lang="nb-NO"/>
        </a:p>
      </dgm:t>
    </dgm:pt>
    <dgm:pt modelId="{392F4A19-FA0D-4C97-B206-4A2AB8A95B6A}" type="sibTrans" cxnId="{85EB7B7A-B926-44EF-BE0C-1B647C46D79D}">
      <dgm:prSet/>
      <dgm:spPr/>
      <dgm:t>
        <a:bodyPr/>
        <a:lstStyle/>
        <a:p>
          <a:endParaRPr lang="nb-NO"/>
        </a:p>
      </dgm:t>
    </dgm:pt>
    <dgm:pt modelId="{26D7121C-D371-48D8-90D5-CE9FB47B6E66}">
      <dgm:prSet/>
      <dgm:spPr/>
      <dgm:t>
        <a:bodyPr/>
        <a:lstStyle/>
        <a:p>
          <a:r>
            <a:rPr lang="nb-NO" dirty="0">
              <a:solidFill>
                <a:srgbClr val="FF0000"/>
              </a:solidFill>
            </a:rPr>
            <a:t> INNTERNKTR PROSJEKTER</a:t>
          </a:r>
        </a:p>
        <a:p>
          <a:r>
            <a:rPr lang="nb-NO" dirty="0">
              <a:solidFill>
                <a:srgbClr val="FF0000"/>
              </a:solidFill>
            </a:rPr>
            <a:t> KOMPETANSE OG KUNNSKAP</a:t>
          </a:r>
        </a:p>
      </dgm:t>
    </dgm:pt>
    <dgm:pt modelId="{94B22DB7-DAB3-48FE-867D-454312D6D99D}" type="parTrans" cxnId="{B75222EC-9E65-4B93-825D-1E4BF0C8C9C4}">
      <dgm:prSet/>
      <dgm:spPr/>
      <dgm:t>
        <a:bodyPr/>
        <a:lstStyle/>
        <a:p>
          <a:endParaRPr lang="nb-NO"/>
        </a:p>
      </dgm:t>
    </dgm:pt>
    <dgm:pt modelId="{B5A9CF78-0E3E-4F94-9874-86379FC6D8F4}" type="sibTrans" cxnId="{B75222EC-9E65-4B93-825D-1E4BF0C8C9C4}">
      <dgm:prSet/>
      <dgm:spPr/>
      <dgm:t>
        <a:bodyPr/>
        <a:lstStyle/>
        <a:p>
          <a:endParaRPr lang="nb-NO"/>
        </a:p>
      </dgm:t>
    </dgm:pt>
    <dgm:pt modelId="{D16C614A-CE25-4B90-842F-74A89A498CC4}">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b-NO" dirty="0">
              <a:solidFill>
                <a:srgbClr val="FF0000"/>
              </a:solidFill>
            </a:rPr>
            <a:t>SIKKERHET OG BEREDSKAP</a:t>
          </a:r>
        </a:p>
        <a:p>
          <a:pPr marL="0" marR="0" lvl="0" indent="0" defTabSz="914400" eaLnBrk="1" fontAlgn="auto" latinLnBrk="0" hangingPunct="1">
            <a:lnSpc>
              <a:spcPct val="100000"/>
            </a:lnSpc>
            <a:spcBef>
              <a:spcPts val="0"/>
            </a:spcBef>
            <a:spcAft>
              <a:spcPts val="0"/>
            </a:spcAft>
            <a:buClrTx/>
            <a:buSzTx/>
            <a:buFontTx/>
            <a:buNone/>
            <a:tabLst/>
            <a:defRPr/>
          </a:pPr>
          <a:endParaRPr lang="nb-NO" dirty="0">
            <a:solidFill>
              <a:srgbClr val="FF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nb-NO" dirty="0">
              <a:solidFill>
                <a:srgbClr val="FF0000"/>
              </a:solidFill>
            </a:rPr>
            <a:t>VEDLIKEHOLD</a:t>
          </a:r>
        </a:p>
        <a:p>
          <a:pPr marL="0" marR="0" lvl="0" indent="0" defTabSz="914400" eaLnBrk="1" fontAlgn="auto" latinLnBrk="0" hangingPunct="1">
            <a:lnSpc>
              <a:spcPct val="100000"/>
            </a:lnSpc>
            <a:spcBef>
              <a:spcPts val="0"/>
            </a:spcBef>
            <a:spcAft>
              <a:spcPts val="0"/>
            </a:spcAft>
            <a:buClrTx/>
            <a:buSzTx/>
            <a:buFontTx/>
            <a:buNone/>
            <a:tabLst/>
            <a:defRPr/>
          </a:pPr>
          <a:endParaRPr lang="nb-NO" dirty="0">
            <a:solidFill>
              <a:srgbClr val="FF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nb-NO" dirty="0">
              <a:solidFill>
                <a:srgbClr val="FF0000"/>
              </a:solidFill>
            </a:rPr>
            <a:t>BÆREKRAFT</a:t>
          </a:r>
        </a:p>
        <a:p>
          <a:pPr marL="0" lvl="0" defTabSz="400050">
            <a:lnSpc>
              <a:spcPct val="90000"/>
            </a:lnSpc>
            <a:spcBef>
              <a:spcPct val="0"/>
            </a:spcBef>
            <a:spcAft>
              <a:spcPct val="35000"/>
            </a:spcAft>
            <a:buNone/>
          </a:pPr>
          <a:endParaRPr lang="nb-NO" dirty="0">
            <a:solidFill>
              <a:srgbClr val="FF0000"/>
            </a:solidFill>
          </a:endParaRPr>
        </a:p>
      </dgm:t>
    </dgm:pt>
    <dgm:pt modelId="{D908BB8A-1D73-4CC7-9903-F62A5863E96D}" type="parTrans" cxnId="{B55EC992-D464-4D6D-B9F3-F782FF5FFA56}">
      <dgm:prSet/>
      <dgm:spPr/>
      <dgm:t>
        <a:bodyPr/>
        <a:lstStyle/>
        <a:p>
          <a:endParaRPr lang="nb-NO"/>
        </a:p>
      </dgm:t>
    </dgm:pt>
    <dgm:pt modelId="{976FC434-5C53-4085-ACD3-503B30F502CB}" type="sibTrans" cxnId="{B55EC992-D464-4D6D-B9F3-F782FF5FFA56}">
      <dgm:prSet/>
      <dgm:spPr/>
      <dgm:t>
        <a:bodyPr/>
        <a:lstStyle/>
        <a:p>
          <a:endParaRPr lang="nb-NO"/>
        </a:p>
      </dgm:t>
    </dgm:pt>
    <dgm:pt modelId="{59E8E62A-CFC7-4626-9A67-A94EFFF940E6}">
      <dgm:prSet/>
      <dgm:spPr/>
      <dgm:t>
        <a:bodyPr/>
        <a:lstStyle/>
        <a:p>
          <a:r>
            <a:rPr lang="nb-NO" dirty="0">
              <a:solidFill>
                <a:srgbClr val="FF0000"/>
              </a:solidFill>
            </a:rPr>
            <a:t>ARBEIDSMILJØ,</a:t>
          </a:r>
        </a:p>
        <a:p>
          <a:r>
            <a:rPr lang="nb-NO" dirty="0">
              <a:solidFill>
                <a:srgbClr val="FF0000"/>
              </a:solidFill>
            </a:rPr>
            <a:t>TRAKASSERING</a:t>
          </a:r>
        </a:p>
        <a:p>
          <a:r>
            <a:rPr lang="nb-NO" dirty="0">
              <a:solidFill>
                <a:srgbClr val="FF0000"/>
              </a:solidFill>
            </a:rPr>
            <a:t> OG MOBBING</a:t>
          </a:r>
        </a:p>
        <a:p>
          <a:r>
            <a:rPr lang="nb-NO" dirty="0">
              <a:solidFill>
                <a:srgbClr val="FF0000"/>
              </a:solidFill>
            </a:rPr>
            <a:t> </a:t>
          </a:r>
        </a:p>
      </dgm:t>
    </dgm:pt>
    <dgm:pt modelId="{922BC89C-5FED-4E87-B05E-8DF8F58069D9}" type="parTrans" cxnId="{DDE438D1-7480-4B5F-88B3-6C124F4FAEBB}">
      <dgm:prSet/>
      <dgm:spPr/>
      <dgm:t>
        <a:bodyPr/>
        <a:lstStyle/>
        <a:p>
          <a:endParaRPr lang="nb-NO"/>
        </a:p>
      </dgm:t>
    </dgm:pt>
    <dgm:pt modelId="{C81938F2-A1A6-412D-8B48-7E124A73E85E}" type="sibTrans" cxnId="{DDE438D1-7480-4B5F-88B3-6C124F4FAEBB}">
      <dgm:prSet/>
      <dgm:spPr/>
      <dgm:t>
        <a:bodyPr/>
        <a:lstStyle/>
        <a:p>
          <a:endParaRPr lang="nb-NO"/>
        </a:p>
      </dgm:t>
    </dgm:pt>
    <dgm:pt modelId="{240BE61D-7265-410C-B81A-C925F2F86B6E}" type="pres">
      <dgm:prSet presAssocID="{9617C47D-3538-44B8-ABC4-11CB548054D6}" presName="cycle" presStyleCnt="0">
        <dgm:presLayoutVars>
          <dgm:dir/>
          <dgm:resizeHandles val="exact"/>
        </dgm:presLayoutVars>
      </dgm:prSet>
      <dgm:spPr/>
    </dgm:pt>
    <dgm:pt modelId="{ADD7173A-D61C-4F41-B8C6-A351E7E80B1C}" type="pres">
      <dgm:prSet presAssocID="{99B85CA0-BD5D-40F7-95D4-953E5EC7FB01}" presName="node" presStyleLbl="node1" presStyleIdx="0" presStyleCnt="5" custAng="0">
        <dgm:presLayoutVars>
          <dgm:bulletEnabled val="1"/>
        </dgm:presLayoutVars>
      </dgm:prSet>
      <dgm:spPr/>
    </dgm:pt>
    <dgm:pt modelId="{509374CF-A13A-446D-99B7-E0B74FF88FC9}" type="pres">
      <dgm:prSet presAssocID="{119A7F10-23C2-4856-9DF0-2E2BA752D378}" presName="sibTrans" presStyleLbl="sibTrans2D1" presStyleIdx="0" presStyleCnt="5"/>
      <dgm:spPr/>
    </dgm:pt>
    <dgm:pt modelId="{A25EFD03-473A-4460-AA0E-CAE1E43983D9}" type="pres">
      <dgm:prSet presAssocID="{119A7F10-23C2-4856-9DF0-2E2BA752D378}" presName="connectorText" presStyleLbl="sibTrans2D1" presStyleIdx="0" presStyleCnt="5"/>
      <dgm:spPr/>
    </dgm:pt>
    <dgm:pt modelId="{CFA4A47D-A00D-4419-B2BA-660AAF6BA3D8}" type="pres">
      <dgm:prSet presAssocID="{169F783F-F6EE-4ABB-B8ED-BE9D3113598A}" presName="node" presStyleLbl="node1" presStyleIdx="1" presStyleCnt="5">
        <dgm:presLayoutVars>
          <dgm:bulletEnabled val="1"/>
        </dgm:presLayoutVars>
      </dgm:prSet>
      <dgm:spPr/>
    </dgm:pt>
    <dgm:pt modelId="{1C7A63CC-E330-4016-B9D6-AF59B55C1C4A}" type="pres">
      <dgm:prSet presAssocID="{392F4A19-FA0D-4C97-B206-4A2AB8A95B6A}" presName="sibTrans" presStyleLbl="sibTrans2D1" presStyleIdx="1" presStyleCnt="5"/>
      <dgm:spPr/>
    </dgm:pt>
    <dgm:pt modelId="{3764BFF0-E291-40E9-81A5-982D0860931E}" type="pres">
      <dgm:prSet presAssocID="{392F4A19-FA0D-4C97-B206-4A2AB8A95B6A}" presName="connectorText" presStyleLbl="sibTrans2D1" presStyleIdx="1" presStyleCnt="5"/>
      <dgm:spPr/>
    </dgm:pt>
    <dgm:pt modelId="{0E5EC157-B49A-4F90-86FC-2DFA56A0E25F}" type="pres">
      <dgm:prSet presAssocID="{26D7121C-D371-48D8-90D5-CE9FB47B6E66}" presName="node" presStyleLbl="node1" presStyleIdx="2" presStyleCnt="5">
        <dgm:presLayoutVars>
          <dgm:bulletEnabled val="1"/>
        </dgm:presLayoutVars>
      </dgm:prSet>
      <dgm:spPr/>
    </dgm:pt>
    <dgm:pt modelId="{9C3083D0-4B90-4293-BA1E-0102AAB6E155}" type="pres">
      <dgm:prSet presAssocID="{B5A9CF78-0E3E-4F94-9874-86379FC6D8F4}" presName="sibTrans" presStyleLbl="sibTrans2D1" presStyleIdx="2" presStyleCnt="5"/>
      <dgm:spPr/>
    </dgm:pt>
    <dgm:pt modelId="{5FF812B1-A378-45C6-9512-2CF4E1020455}" type="pres">
      <dgm:prSet presAssocID="{B5A9CF78-0E3E-4F94-9874-86379FC6D8F4}" presName="connectorText" presStyleLbl="sibTrans2D1" presStyleIdx="2" presStyleCnt="5"/>
      <dgm:spPr/>
    </dgm:pt>
    <dgm:pt modelId="{BB2B081C-C60B-46A1-B047-644B1DE612C0}" type="pres">
      <dgm:prSet presAssocID="{D16C614A-CE25-4B90-842F-74A89A498CC4}" presName="node" presStyleLbl="node1" presStyleIdx="3" presStyleCnt="5">
        <dgm:presLayoutVars>
          <dgm:bulletEnabled val="1"/>
        </dgm:presLayoutVars>
      </dgm:prSet>
      <dgm:spPr/>
    </dgm:pt>
    <dgm:pt modelId="{BC491E1B-2E75-4C41-974E-0D18533838F6}" type="pres">
      <dgm:prSet presAssocID="{976FC434-5C53-4085-ACD3-503B30F502CB}" presName="sibTrans" presStyleLbl="sibTrans2D1" presStyleIdx="3" presStyleCnt="5"/>
      <dgm:spPr/>
    </dgm:pt>
    <dgm:pt modelId="{592172A4-36DE-473F-8EEB-88388B591668}" type="pres">
      <dgm:prSet presAssocID="{976FC434-5C53-4085-ACD3-503B30F502CB}" presName="connectorText" presStyleLbl="sibTrans2D1" presStyleIdx="3" presStyleCnt="5"/>
      <dgm:spPr/>
    </dgm:pt>
    <dgm:pt modelId="{E5E2AC94-2A1F-4309-81D9-83CB3ED213E6}" type="pres">
      <dgm:prSet presAssocID="{59E8E62A-CFC7-4626-9A67-A94EFFF940E6}" presName="node" presStyleLbl="node1" presStyleIdx="4" presStyleCnt="5">
        <dgm:presLayoutVars>
          <dgm:bulletEnabled val="1"/>
        </dgm:presLayoutVars>
      </dgm:prSet>
      <dgm:spPr/>
    </dgm:pt>
    <dgm:pt modelId="{32CB44ED-BF2A-4C21-97EE-93BEAE9C2C49}" type="pres">
      <dgm:prSet presAssocID="{C81938F2-A1A6-412D-8B48-7E124A73E85E}" presName="sibTrans" presStyleLbl="sibTrans2D1" presStyleIdx="4" presStyleCnt="5"/>
      <dgm:spPr/>
    </dgm:pt>
    <dgm:pt modelId="{57D7CB45-082B-4D51-9CE5-A74D7EE2A3E5}" type="pres">
      <dgm:prSet presAssocID="{C81938F2-A1A6-412D-8B48-7E124A73E85E}" presName="connectorText" presStyleLbl="sibTrans2D1" presStyleIdx="4" presStyleCnt="5"/>
      <dgm:spPr/>
    </dgm:pt>
  </dgm:ptLst>
  <dgm:cxnLst>
    <dgm:cxn modelId="{A7328B08-A344-4F27-84FE-794323DC3744}" type="presOf" srcId="{976FC434-5C53-4085-ACD3-503B30F502CB}" destId="{592172A4-36DE-473F-8EEB-88388B591668}" srcOrd="1" destOrd="0" presId="urn:microsoft.com/office/officeart/2005/8/layout/cycle2"/>
    <dgm:cxn modelId="{D88DC716-25A8-4EEA-BAA6-F5CAF8AF40E7}" type="presOf" srcId="{26D7121C-D371-48D8-90D5-CE9FB47B6E66}" destId="{0E5EC157-B49A-4F90-86FC-2DFA56A0E25F}" srcOrd="0" destOrd="0" presId="urn:microsoft.com/office/officeart/2005/8/layout/cycle2"/>
    <dgm:cxn modelId="{8BB47925-A94D-4B8B-B533-F6F73A5DD325}" type="presOf" srcId="{119A7F10-23C2-4856-9DF0-2E2BA752D378}" destId="{509374CF-A13A-446D-99B7-E0B74FF88FC9}" srcOrd="0" destOrd="0" presId="urn:microsoft.com/office/officeart/2005/8/layout/cycle2"/>
    <dgm:cxn modelId="{2581C126-9628-4E0B-9BB8-8DC31D238A69}" type="presOf" srcId="{D16C614A-CE25-4B90-842F-74A89A498CC4}" destId="{BB2B081C-C60B-46A1-B047-644B1DE612C0}" srcOrd="0" destOrd="0" presId="urn:microsoft.com/office/officeart/2005/8/layout/cycle2"/>
    <dgm:cxn modelId="{AD697A2F-5908-427E-BD25-F3916D3DEAFC}" type="presOf" srcId="{B5A9CF78-0E3E-4F94-9874-86379FC6D8F4}" destId="{5FF812B1-A378-45C6-9512-2CF4E1020455}" srcOrd="1" destOrd="0" presId="urn:microsoft.com/office/officeart/2005/8/layout/cycle2"/>
    <dgm:cxn modelId="{9B2CCF31-DD71-44F7-9CD1-5B623F8CB07E}" type="presOf" srcId="{169F783F-F6EE-4ABB-B8ED-BE9D3113598A}" destId="{CFA4A47D-A00D-4419-B2BA-660AAF6BA3D8}" srcOrd="0" destOrd="0" presId="urn:microsoft.com/office/officeart/2005/8/layout/cycle2"/>
    <dgm:cxn modelId="{38638967-FBF1-4103-B003-0E6E50008CEE}" type="presOf" srcId="{C81938F2-A1A6-412D-8B48-7E124A73E85E}" destId="{57D7CB45-082B-4D51-9CE5-A74D7EE2A3E5}" srcOrd="1" destOrd="0" presId="urn:microsoft.com/office/officeart/2005/8/layout/cycle2"/>
    <dgm:cxn modelId="{14D18E4D-84E5-46B4-978D-458B4D2C92B1}" type="presOf" srcId="{119A7F10-23C2-4856-9DF0-2E2BA752D378}" destId="{A25EFD03-473A-4460-AA0E-CAE1E43983D9}" srcOrd="1" destOrd="0" presId="urn:microsoft.com/office/officeart/2005/8/layout/cycle2"/>
    <dgm:cxn modelId="{745E8D79-0322-42E3-B38B-AD96028DAF06}" type="presOf" srcId="{392F4A19-FA0D-4C97-B206-4A2AB8A95B6A}" destId="{1C7A63CC-E330-4016-B9D6-AF59B55C1C4A}" srcOrd="0" destOrd="0" presId="urn:microsoft.com/office/officeart/2005/8/layout/cycle2"/>
    <dgm:cxn modelId="{85EB7B7A-B926-44EF-BE0C-1B647C46D79D}" srcId="{9617C47D-3538-44B8-ABC4-11CB548054D6}" destId="{169F783F-F6EE-4ABB-B8ED-BE9D3113598A}" srcOrd="1" destOrd="0" parTransId="{AE14B137-AC6E-4FAF-A7F1-3647092E8E92}" sibTransId="{392F4A19-FA0D-4C97-B206-4A2AB8A95B6A}"/>
    <dgm:cxn modelId="{81B9B48D-6475-47E2-A575-C6C6805ABA46}" type="presOf" srcId="{C81938F2-A1A6-412D-8B48-7E124A73E85E}" destId="{32CB44ED-BF2A-4C21-97EE-93BEAE9C2C49}" srcOrd="0" destOrd="0" presId="urn:microsoft.com/office/officeart/2005/8/layout/cycle2"/>
    <dgm:cxn modelId="{78A6BE8D-6270-4BE5-86D5-BCF536A672F2}" type="presOf" srcId="{B5A9CF78-0E3E-4F94-9874-86379FC6D8F4}" destId="{9C3083D0-4B90-4293-BA1E-0102AAB6E155}" srcOrd="0" destOrd="0" presId="urn:microsoft.com/office/officeart/2005/8/layout/cycle2"/>
    <dgm:cxn modelId="{3249A98F-E264-4378-B956-CED8C8BA3B1A}" type="presOf" srcId="{59E8E62A-CFC7-4626-9A67-A94EFFF940E6}" destId="{E5E2AC94-2A1F-4309-81D9-83CB3ED213E6}" srcOrd="0" destOrd="0" presId="urn:microsoft.com/office/officeart/2005/8/layout/cycle2"/>
    <dgm:cxn modelId="{B55EC992-D464-4D6D-B9F3-F782FF5FFA56}" srcId="{9617C47D-3538-44B8-ABC4-11CB548054D6}" destId="{D16C614A-CE25-4B90-842F-74A89A498CC4}" srcOrd="3" destOrd="0" parTransId="{D908BB8A-1D73-4CC7-9903-F62A5863E96D}" sibTransId="{976FC434-5C53-4085-ACD3-503B30F502CB}"/>
    <dgm:cxn modelId="{D7CD36B7-1A71-4355-A758-5DF9801005A3}" type="presOf" srcId="{99B85CA0-BD5D-40F7-95D4-953E5EC7FB01}" destId="{ADD7173A-D61C-4F41-B8C6-A351E7E80B1C}" srcOrd="0" destOrd="0" presId="urn:microsoft.com/office/officeart/2005/8/layout/cycle2"/>
    <dgm:cxn modelId="{FA420BBF-E4ED-465E-808F-F90B8EE4BF0F}" srcId="{9617C47D-3538-44B8-ABC4-11CB548054D6}" destId="{99B85CA0-BD5D-40F7-95D4-953E5EC7FB01}" srcOrd="0" destOrd="0" parTransId="{855BC523-6026-4A6C-B4AE-FC53811102FE}" sibTransId="{119A7F10-23C2-4856-9DF0-2E2BA752D378}"/>
    <dgm:cxn modelId="{AB9C66C8-1A25-48DD-8F3A-ADCEC8FCFB7F}" type="presOf" srcId="{9617C47D-3538-44B8-ABC4-11CB548054D6}" destId="{240BE61D-7265-410C-B81A-C925F2F86B6E}" srcOrd="0" destOrd="0" presId="urn:microsoft.com/office/officeart/2005/8/layout/cycle2"/>
    <dgm:cxn modelId="{DDE438D1-7480-4B5F-88B3-6C124F4FAEBB}" srcId="{9617C47D-3538-44B8-ABC4-11CB548054D6}" destId="{59E8E62A-CFC7-4626-9A67-A94EFFF940E6}" srcOrd="4" destOrd="0" parTransId="{922BC89C-5FED-4E87-B05E-8DF8F58069D9}" sibTransId="{C81938F2-A1A6-412D-8B48-7E124A73E85E}"/>
    <dgm:cxn modelId="{0FDFA2DC-860D-45F0-8F0C-6904597D846C}" type="presOf" srcId="{976FC434-5C53-4085-ACD3-503B30F502CB}" destId="{BC491E1B-2E75-4C41-974E-0D18533838F6}" srcOrd="0" destOrd="0" presId="urn:microsoft.com/office/officeart/2005/8/layout/cycle2"/>
    <dgm:cxn modelId="{B75222EC-9E65-4B93-825D-1E4BF0C8C9C4}" srcId="{9617C47D-3538-44B8-ABC4-11CB548054D6}" destId="{26D7121C-D371-48D8-90D5-CE9FB47B6E66}" srcOrd="2" destOrd="0" parTransId="{94B22DB7-DAB3-48FE-867D-454312D6D99D}" sibTransId="{B5A9CF78-0E3E-4F94-9874-86379FC6D8F4}"/>
    <dgm:cxn modelId="{2540F9F3-5A02-4216-9305-6CE45ADAE746}" type="presOf" srcId="{392F4A19-FA0D-4C97-B206-4A2AB8A95B6A}" destId="{3764BFF0-E291-40E9-81A5-982D0860931E}" srcOrd="1" destOrd="0" presId="urn:microsoft.com/office/officeart/2005/8/layout/cycle2"/>
    <dgm:cxn modelId="{FD6C21F8-D6F9-4261-AD24-7682B2A14ED6}" type="presParOf" srcId="{240BE61D-7265-410C-B81A-C925F2F86B6E}" destId="{ADD7173A-D61C-4F41-B8C6-A351E7E80B1C}" srcOrd="0" destOrd="0" presId="urn:microsoft.com/office/officeart/2005/8/layout/cycle2"/>
    <dgm:cxn modelId="{967D5B7A-2E26-418E-9FC3-C64E50DAE2F1}" type="presParOf" srcId="{240BE61D-7265-410C-B81A-C925F2F86B6E}" destId="{509374CF-A13A-446D-99B7-E0B74FF88FC9}" srcOrd="1" destOrd="0" presId="urn:microsoft.com/office/officeart/2005/8/layout/cycle2"/>
    <dgm:cxn modelId="{19809C75-3B33-499C-AD01-9E4D21263DD2}" type="presParOf" srcId="{509374CF-A13A-446D-99B7-E0B74FF88FC9}" destId="{A25EFD03-473A-4460-AA0E-CAE1E43983D9}" srcOrd="0" destOrd="0" presId="urn:microsoft.com/office/officeart/2005/8/layout/cycle2"/>
    <dgm:cxn modelId="{6540493A-C743-452E-857C-FA1DCD4F38B7}" type="presParOf" srcId="{240BE61D-7265-410C-B81A-C925F2F86B6E}" destId="{CFA4A47D-A00D-4419-B2BA-660AAF6BA3D8}" srcOrd="2" destOrd="0" presId="urn:microsoft.com/office/officeart/2005/8/layout/cycle2"/>
    <dgm:cxn modelId="{1E246707-1ACF-4DF6-83FB-60A939725950}" type="presParOf" srcId="{240BE61D-7265-410C-B81A-C925F2F86B6E}" destId="{1C7A63CC-E330-4016-B9D6-AF59B55C1C4A}" srcOrd="3" destOrd="0" presId="urn:microsoft.com/office/officeart/2005/8/layout/cycle2"/>
    <dgm:cxn modelId="{DF289517-815E-4A35-ADDA-20C9E5644905}" type="presParOf" srcId="{1C7A63CC-E330-4016-B9D6-AF59B55C1C4A}" destId="{3764BFF0-E291-40E9-81A5-982D0860931E}" srcOrd="0" destOrd="0" presId="urn:microsoft.com/office/officeart/2005/8/layout/cycle2"/>
    <dgm:cxn modelId="{97CD5441-04F8-4B96-B7DE-708C2847D667}" type="presParOf" srcId="{240BE61D-7265-410C-B81A-C925F2F86B6E}" destId="{0E5EC157-B49A-4F90-86FC-2DFA56A0E25F}" srcOrd="4" destOrd="0" presId="urn:microsoft.com/office/officeart/2005/8/layout/cycle2"/>
    <dgm:cxn modelId="{137B0421-8F4A-421A-99D2-EADC5C12AA5A}" type="presParOf" srcId="{240BE61D-7265-410C-B81A-C925F2F86B6E}" destId="{9C3083D0-4B90-4293-BA1E-0102AAB6E155}" srcOrd="5" destOrd="0" presId="urn:microsoft.com/office/officeart/2005/8/layout/cycle2"/>
    <dgm:cxn modelId="{0C546BB8-F5AD-4C4B-8B25-AD9452EED493}" type="presParOf" srcId="{9C3083D0-4B90-4293-BA1E-0102AAB6E155}" destId="{5FF812B1-A378-45C6-9512-2CF4E1020455}" srcOrd="0" destOrd="0" presId="urn:microsoft.com/office/officeart/2005/8/layout/cycle2"/>
    <dgm:cxn modelId="{4C632FA0-CEF5-401C-A87C-1C0E1671ABCF}" type="presParOf" srcId="{240BE61D-7265-410C-B81A-C925F2F86B6E}" destId="{BB2B081C-C60B-46A1-B047-644B1DE612C0}" srcOrd="6" destOrd="0" presId="urn:microsoft.com/office/officeart/2005/8/layout/cycle2"/>
    <dgm:cxn modelId="{6D64B811-4D81-49FC-96AB-5050EF5C768E}" type="presParOf" srcId="{240BE61D-7265-410C-B81A-C925F2F86B6E}" destId="{BC491E1B-2E75-4C41-974E-0D18533838F6}" srcOrd="7" destOrd="0" presId="urn:microsoft.com/office/officeart/2005/8/layout/cycle2"/>
    <dgm:cxn modelId="{F6BF66F7-8A47-4930-976F-56656488450B}" type="presParOf" srcId="{BC491E1B-2E75-4C41-974E-0D18533838F6}" destId="{592172A4-36DE-473F-8EEB-88388B591668}" srcOrd="0" destOrd="0" presId="urn:microsoft.com/office/officeart/2005/8/layout/cycle2"/>
    <dgm:cxn modelId="{63EC24E5-40E6-4446-A481-4F7F078E6575}" type="presParOf" srcId="{240BE61D-7265-410C-B81A-C925F2F86B6E}" destId="{E5E2AC94-2A1F-4309-81D9-83CB3ED213E6}" srcOrd="8" destOrd="0" presId="urn:microsoft.com/office/officeart/2005/8/layout/cycle2"/>
    <dgm:cxn modelId="{61789774-AA70-412E-8317-70FAB81C2547}" type="presParOf" srcId="{240BE61D-7265-410C-B81A-C925F2F86B6E}" destId="{32CB44ED-BF2A-4C21-97EE-93BEAE9C2C49}" srcOrd="9" destOrd="0" presId="urn:microsoft.com/office/officeart/2005/8/layout/cycle2"/>
    <dgm:cxn modelId="{D00E7661-341C-4731-B3DE-B67F8E08501E}" type="presParOf" srcId="{32CB44ED-BF2A-4C21-97EE-93BEAE9C2C49}" destId="{57D7CB45-082B-4D51-9CE5-A74D7EE2A3E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7173A-D61C-4F41-B8C6-A351E7E80B1C}">
      <dsp:nvSpPr>
        <dsp:cNvPr id="0" name=""/>
        <dsp:cNvSpPr/>
      </dsp:nvSpPr>
      <dsp:spPr>
        <a:xfrm>
          <a:off x="3350388" y="1614"/>
          <a:ext cx="1433894" cy="14338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nb-NO" sz="900" kern="1200" dirty="0">
            <a:solidFill>
              <a:srgbClr val="FF0000"/>
            </a:solidFill>
          </a:endParaRPr>
        </a:p>
        <a:p>
          <a:pPr marL="0" lvl="0" indent="0" algn="ctr" defTabSz="400050">
            <a:lnSpc>
              <a:spcPct val="90000"/>
            </a:lnSpc>
            <a:spcBef>
              <a:spcPct val="0"/>
            </a:spcBef>
            <a:spcAft>
              <a:spcPct val="35000"/>
            </a:spcAft>
            <a:buNone/>
          </a:pPr>
          <a:r>
            <a:rPr lang="nb-NO" sz="900" kern="1200" dirty="0">
              <a:solidFill>
                <a:srgbClr val="FF0000"/>
              </a:solidFill>
            </a:rPr>
            <a:t> INDRE YTRE PÅVIRKNING  </a:t>
          </a:r>
        </a:p>
        <a:p>
          <a:pPr marL="0" lvl="0" indent="0" algn="ctr" defTabSz="400050">
            <a:lnSpc>
              <a:spcPct val="90000"/>
            </a:lnSpc>
            <a:spcBef>
              <a:spcPct val="0"/>
            </a:spcBef>
            <a:spcAft>
              <a:spcPct val="35000"/>
            </a:spcAft>
            <a:buNone/>
          </a:pPr>
          <a:r>
            <a:rPr lang="nb-NO" sz="900" kern="1200" dirty="0">
              <a:solidFill>
                <a:srgbClr val="FF0000"/>
              </a:solidFill>
            </a:rPr>
            <a:t>DYSLEKSI/ADHD </a:t>
          </a:r>
        </a:p>
        <a:p>
          <a:pPr marL="0" lvl="0" indent="0" algn="ctr" defTabSz="400050">
            <a:lnSpc>
              <a:spcPct val="90000"/>
            </a:lnSpc>
            <a:spcBef>
              <a:spcPct val="0"/>
            </a:spcBef>
            <a:spcAft>
              <a:spcPct val="35000"/>
            </a:spcAft>
            <a:buNone/>
          </a:pPr>
          <a:r>
            <a:rPr lang="nb-NO" sz="900" kern="1200" dirty="0">
              <a:solidFill>
                <a:srgbClr val="FF0000"/>
              </a:solidFill>
            </a:rPr>
            <a:t>COVID19</a:t>
          </a:r>
        </a:p>
        <a:p>
          <a:pPr marL="0" lvl="0" indent="0" algn="ctr" defTabSz="400050">
            <a:lnSpc>
              <a:spcPct val="90000"/>
            </a:lnSpc>
            <a:spcBef>
              <a:spcPct val="0"/>
            </a:spcBef>
            <a:spcAft>
              <a:spcPct val="35000"/>
            </a:spcAft>
            <a:buNone/>
          </a:pPr>
          <a:endParaRPr lang="nb-NO" sz="900" kern="1200" dirty="0">
            <a:solidFill>
              <a:srgbClr val="FF0000"/>
            </a:solidFill>
          </a:endParaRPr>
        </a:p>
      </dsp:txBody>
      <dsp:txXfrm>
        <a:off x="3560377" y="211603"/>
        <a:ext cx="1013916" cy="1013916"/>
      </dsp:txXfrm>
    </dsp:sp>
    <dsp:sp modelId="{509374CF-A13A-446D-99B7-E0B74FF88FC9}">
      <dsp:nvSpPr>
        <dsp:cNvPr id="0" name=""/>
        <dsp:cNvSpPr/>
      </dsp:nvSpPr>
      <dsp:spPr>
        <a:xfrm rot="2160000">
          <a:off x="4739141" y="1103424"/>
          <a:ext cx="381910" cy="4839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b-NO" sz="800" kern="1200"/>
        </a:p>
      </dsp:txBody>
      <dsp:txXfrm>
        <a:off x="4750082" y="1166540"/>
        <a:ext cx="267337" cy="290363"/>
      </dsp:txXfrm>
    </dsp:sp>
    <dsp:sp modelId="{CFA4A47D-A00D-4419-B2BA-660AAF6BA3D8}">
      <dsp:nvSpPr>
        <dsp:cNvPr id="0" name=""/>
        <dsp:cNvSpPr/>
      </dsp:nvSpPr>
      <dsp:spPr>
        <a:xfrm>
          <a:off x="5093399" y="1267986"/>
          <a:ext cx="1433894" cy="14338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b-NO" sz="900" kern="1200" dirty="0">
              <a:solidFill>
                <a:srgbClr val="FF0000"/>
              </a:solidFill>
            </a:rPr>
            <a:t>PSYKISK OG</a:t>
          </a:r>
        </a:p>
        <a:p>
          <a:pPr marL="0" lvl="0" indent="0" algn="ctr" defTabSz="400050">
            <a:lnSpc>
              <a:spcPct val="90000"/>
            </a:lnSpc>
            <a:spcBef>
              <a:spcPct val="0"/>
            </a:spcBef>
            <a:spcAft>
              <a:spcPct val="35000"/>
            </a:spcAft>
            <a:buNone/>
          </a:pPr>
          <a:r>
            <a:rPr lang="nb-NO" sz="900" kern="1200" dirty="0">
              <a:solidFill>
                <a:srgbClr val="FF0000"/>
              </a:solidFill>
            </a:rPr>
            <a:t> FYSISK HELSE/</a:t>
          </a:r>
        </a:p>
        <a:p>
          <a:pPr marL="0" lvl="0" indent="0" algn="ctr" defTabSz="400050">
            <a:lnSpc>
              <a:spcPct val="90000"/>
            </a:lnSpc>
            <a:spcBef>
              <a:spcPct val="0"/>
            </a:spcBef>
            <a:spcAft>
              <a:spcPct val="35000"/>
            </a:spcAft>
            <a:buNone/>
          </a:pPr>
          <a:r>
            <a:rPr lang="nb-NO" sz="900" kern="1200" dirty="0">
              <a:solidFill>
                <a:srgbClr val="FF0000"/>
              </a:solidFill>
            </a:rPr>
            <a:t>YRKESSKADE</a:t>
          </a:r>
        </a:p>
        <a:p>
          <a:pPr marL="0" lvl="0" indent="0" algn="ctr" defTabSz="400050">
            <a:lnSpc>
              <a:spcPct val="90000"/>
            </a:lnSpc>
            <a:spcBef>
              <a:spcPct val="0"/>
            </a:spcBef>
            <a:spcAft>
              <a:spcPct val="35000"/>
            </a:spcAft>
            <a:buNone/>
          </a:pPr>
          <a:r>
            <a:rPr lang="nb-NO" sz="900" kern="1200" dirty="0">
              <a:solidFill>
                <a:srgbClr val="FF0000"/>
              </a:solidFill>
            </a:rPr>
            <a:t>IA</a:t>
          </a:r>
        </a:p>
      </dsp:txBody>
      <dsp:txXfrm>
        <a:off x="5303388" y="1477975"/>
        <a:ext cx="1013916" cy="1013916"/>
      </dsp:txXfrm>
    </dsp:sp>
    <dsp:sp modelId="{1C7A63CC-E330-4016-B9D6-AF59B55C1C4A}">
      <dsp:nvSpPr>
        <dsp:cNvPr id="0" name=""/>
        <dsp:cNvSpPr/>
      </dsp:nvSpPr>
      <dsp:spPr>
        <a:xfrm rot="6480000">
          <a:off x="5289846" y="2757200"/>
          <a:ext cx="381910" cy="4839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b-NO" sz="800" kern="1200"/>
        </a:p>
      </dsp:txBody>
      <dsp:txXfrm rot="10800000">
        <a:off x="5364835" y="2799505"/>
        <a:ext cx="267337" cy="290363"/>
      </dsp:txXfrm>
    </dsp:sp>
    <dsp:sp modelId="{0E5EC157-B49A-4F90-86FC-2DFA56A0E25F}">
      <dsp:nvSpPr>
        <dsp:cNvPr id="0" name=""/>
        <dsp:cNvSpPr/>
      </dsp:nvSpPr>
      <dsp:spPr>
        <a:xfrm>
          <a:off x="4427628" y="3317018"/>
          <a:ext cx="1433894" cy="14338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b-NO" sz="900" kern="1200" dirty="0">
              <a:solidFill>
                <a:srgbClr val="FF0000"/>
              </a:solidFill>
            </a:rPr>
            <a:t> INNTERNKTR PROSJEKTER</a:t>
          </a:r>
        </a:p>
        <a:p>
          <a:pPr marL="0" lvl="0" indent="0" algn="ctr" defTabSz="400050">
            <a:lnSpc>
              <a:spcPct val="90000"/>
            </a:lnSpc>
            <a:spcBef>
              <a:spcPct val="0"/>
            </a:spcBef>
            <a:spcAft>
              <a:spcPct val="35000"/>
            </a:spcAft>
            <a:buNone/>
          </a:pPr>
          <a:r>
            <a:rPr lang="nb-NO" sz="900" kern="1200" dirty="0">
              <a:solidFill>
                <a:srgbClr val="FF0000"/>
              </a:solidFill>
            </a:rPr>
            <a:t> KOMPETANSE OG KUNNSKAP</a:t>
          </a:r>
        </a:p>
      </dsp:txBody>
      <dsp:txXfrm>
        <a:off x="4637617" y="3527007"/>
        <a:ext cx="1013916" cy="1013916"/>
      </dsp:txXfrm>
    </dsp:sp>
    <dsp:sp modelId="{9C3083D0-4B90-4293-BA1E-0102AAB6E155}">
      <dsp:nvSpPr>
        <dsp:cNvPr id="0" name=""/>
        <dsp:cNvSpPr/>
      </dsp:nvSpPr>
      <dsp:spPr>
        <a:xfrm rot="10800000">
          <a:off x="3887189" y="3791996"/>
          <a:ext cx="381910" cy="4839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b-NO" sz="800" kern="1200"/>
        </a:p>
      </dsp:txBody>
      <dsp:txXfrm rot="10800000">
        <a:off x="4001762" y="3888784"/>
        <a:ext cx="267337" cy="290363"/>
      </dsp:txXfrm>
    </dsp:sp>
    <dsp:sp modelId="{BB2B081C-C60B-46A1-B047-644B1DE612C0}">
      <dsp:nvSpPr>
        <dsp:cNvPr id="0" name=""/>
        <dsp:cNvSpPr/>
      </dsp:nvSpPr>
      <dsp:spPr>
        <a:xfrm>
          <a:off x="2273148" y="3317018"/>
          <a:ext cx="1433894" cy="14338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b-NO" sz="900" kern="1200" dirty="0">
              <a:solidFill>
                <a:srgbClr val="FF0000"/>
              </a:solidFill>
            </a:rPr>
            <a:t>SIKKERHET OG BEREDSKAP</a:t>
          </a:r>
        </a:p>
        <a:p>
          <a:pPr marL="0" marR="0" lvl="0" indent="0" algn="ctr" defTabSz="914400" eaLnBrk="1" fontAlgn="auto" latinLnBrk="0" hangingPunct="1">
            <a:lnSpc>
              <a:spcPct val="100000"/>
            </a:lnSpc>
            <a:spcBef>
              <a:spcPct val="0"/>
            </a:spcBef>
            <a:spcAft>
              <a:spcPts val="0"/>
            </a:spcAft>
            <a:buClrTx/>
            <a:buSzTx/>
            <a:buFontTx/>
            <a:buNone/>
            <a:tabLst/>
            <a:defRPr/>
          </a:pPr>
          <a:endParaRPr lang="nb-NO" sz="900" kern="1200" dirty="0">
            <a:solidFill>
              <a:srgbClr val="FF0000"/>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nb-NO" sz="900" kern="1200" dirty="0">
              <a:solidFill>
                <a:srgbClr val="FF0000"/>
              </a:solidFill>
            </a:rPr>
            <a:t>VEDLIKEHOLD</a:t>
          </a:r>
        </a:p>
        <a:p>
          <a:pPr marL="0" marR="0" lvl="0" indent="0" algn="ctr" defTabSz="914400" eaLnBrk="1" fontAlgn="auto" latinLnBrk="0" hangingPunct="1">
            <a:lnSpc>
              <a:spcPct val="100000"/>
            </a:lnSpc>
            <a:spcBef>
              <a:spcPct val="0"/>
            </a:spcBef>
            <a:spcAft>
              <a:spcPts val="0"/>
            </a:spcAft>
            <a:buClrTx/>
            <a:buSzTx/>
            <a:buFontTx/>
            <a:buNone/>
            <a:tabLst/>
            <a:defRPr/>
          </a:pPr>
          <a:endParaRPr lang="nb-NO" sz="900" kern="1200" dirty="0">
            <a:solidFill>
              <a:srgbClr val="FF0000"/>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nb-NO" sz="900" kern="1200" dirty="0">
              <a:solidFill>
                <a:srgbClr val="FF0000"/>
              </a:solidFill>
            </a:rPr>
            <a:t>BÆREKRAFT</a:t>
          </a:r>
        </a:p>
        <a:p>
          <a:pPr marL="0" lvl="0" algn="ctr" defTabSz="400050">
            <a:lnSpc>
              <a:spcPct val="90000"/>
            </a:lnSpc>
            <a:spcBef>
              <a:spcPct val="0"/>
            </a:spcBef>
            <a:spcAft>
              <a:spcPct val="35000"/>
            </a:spcAft>
            <a:buNone/>
          </a:pPr>
          <a:endParaRPr lang="nb-NO" sz="900" kern="1200" dirty="0">
            <a:solidFill>
              <a:srgbClr val="FF0000"/>
            </a:solidFill>
          </a:endParaRPr>
        </a:p>
      </dsp:txBody>
      <dsp:txXfrm>
        <a:off x="2483137" y="3527007"/>
        <a:ext cx="1013916" cy="1013916"/>
      </dsp:txXfrm>
    </dsp:sp>
    <dsp:sp modelId="{BC491E1B-2E75-4C41-974E-0D18533838F6}">
      <dsp:nvSpPr>
        <dsp:cNvPr id="0" name=""/>
        <dsp:cNvSpPr/>
      </dsp:nvSpPr>
      <dsp:spPr>
        <a:xfrm rot="15120000">
          <a:off x="2469595" y="2777759"/>
          <a:ext cx="381910" cy="4839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b-NO" sz="800" kern="1200"/>
        </a:p>
      </dsp:txBody>
      <dsp:txXfrm rot="10800000">
        <a:off x="2544584" y="2929030"/>
        <a:ext cx="267337" cy="290363"/>
      </dsp:txXfrm>
    </dsp:sp>
    <dsp:sp modelId="{E5E2AC94-2A1F-4309-81D9-83CB3ED213E6}">
      <dsp:nvSpPr>
        <dsp:cNvPr id="0" name=""/>
        <dsp:cNvSpPr/>
      </dsp:nvSpPr>
      <dsp:spPr>
        <a:xfrm>
          <a:off x="1607377" y="1267986"/>
          <a:ext cx="1433894" cy="14338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b-NO" sz="900" kern="1200" dirty="0">
              <a:solidFill>
                <a:srgbClr val="FF0000"/>
              </a:solidFill>
            </a:rPr>
            <a:t>ARBEIDSMILJØ,</a:t>
          </a:r>
        </a:p>
        <a:p>
          <a:pPr marL="0" lvl="0" indent="0" algn="ctr" defTabSz="400050">
            <a:lnSpc>
              <a:spcPct val="90000"/>
            </a:lnSpc>
            <a:spcBef>
              <a:spcPct val="0"/>
            </a:spcBef>
            <a:spcAft>
              <a:spcPct val="35000"/>
            </a:spcAft>
            <a:buNone/>
          </a:pPr>
          <a:r>
            <a:rPr lang="nb-NO" sz="900" kern="1200" dirty="0">
              <a:solidFill>
                <a:srgbClr val="FF0000"/>
              </a:solidFill>
            </a:rPr>
            <a:t>TRAKASSERING</a:t>
          </a:r>
        </a:p>
        <a:p>
          <a:pPr marL="0" lvl="0" indent="0" algn="ctr" defTabSz="400050">
            <a:lnSpc>
              <a:spcPct val="90000"/>
            </a:lnSpc>
            <a:spcBef>
              <a:spcPct val="0"/>
            </a:spcBef>
            <a:spcAft>
              <a:spcPct val="35000"/>
            </a:spcAft>
            <a:buNone/>
          </a:pPr>
          <a:r>
            <a:rPr lang="nb-NO" sz="900" kern="1200" dirty="0">
              <a:solidFill>
                <a:srgbClr val="FF0000"/>
              </a:solidFill>
            </a:rPr>
            <a:t> OG MOBBING</a:t>
          </a:r>
        </a:p>
        <a:p>
          <a:pPr marL="0" lvl="0" indent="0" algn="ctr" defTabSz="400050">
            <a:lnSpc>
              <a:spcPct val="90000"/>
            </a:lnSpc>
            <a:spcBef>
              <a:spcPct val="0"/>
            </a:spcBef>
            <a:spcAft>
              <a:spcPct val="35000"/>
            </a:spcAft>
            <a:buNone/>
          </a:pPr>
          <a:r>
            <a:rPr lang="nb-NO" sz="900" kern="1200" dirty="0">
              <a:solidFill>
                <a:srgbClr val="FF0000"/>
              </a:solidFill>
            </a:rPr>
            <a:t> </a:t>
          </a:r>
        </a:p>
      </dsp:txBody>
      <dsp:txXfrm>
        <a:off x="1817366" y="1477975"/>
        <a:ext cx="1013916" cy="1013916"/>
      </dsp:txXfrm>
    </dsp:sp>
    <dsp:sp modelId="{32CB44ED-BF2A-4C21-97EE-93BEAE9C2C49}">
      <dsp:nvSpPr>
        <dsp:cNvPr id="0" name=""/>
        <dsp:cNvSpPr/>
      </dsp:nvSpPr>
      <dsp:spPr>
        <a:xfrm rot="19440000">
          <a:off x="2996130" y="1116131"/>
          <a:ext cx="381910" cy="4839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b-NO" sz="800" kern="1200"/>
        </a:p>
      </dsp:txBody>
      <dsp:txXfrm>
        <a:off x="3007071" y="1246591"/>
        <a:ext cx="267337" cy="29036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E1B37E8-2990-4EB1-9141-FEF8BD771DD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nb-NO"/>
          </a:p>
        </p:txBody>
      </p:sp>
      <p:sp>
        <p:nvSpPr>
          <p:cNvPr id="4099" name="Rectangle 3">
            <a:extLst>
              <a:ext uri="{FF2B5EF4-FFF2-40B4-BE49-F238E27FC236}">
                <a16:creationId xmlns:a16="http://schemas.microsoft.com/office/drawing/2014/main" id="{2E0BD3FC-05D9-4741-9E73-3700AEFBB79C}"/>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nb-NO"/>
          </a:p>
        </p:txBody>
      </p:sp>
      <p:sp>
        <p:nvSpPr>
          <p:cNvPr id="3076" name="Rectangle 4">
            <a:extLst>
              <a:ext uri="{FF2B5EF4-FFF2-40B4-BE49-F238E27FC236}">
                <a16:creationId xmlns:a16="http://schemas.microsoft.com/office/drawing/2014/main" id="{D9A642BC-85F8-4864-8069-9EC23D8FC8F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84519F2-7293-4312-A583-AB2895AE584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noProof="0"/>
              <a:t>Click to 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4102" name="Rectangle 6">
            <a:extLst>
              <a:ext uri="{FF2B5EF4-FFF2-40B4-BE49-F238E27FC236}">
                <a16:creationId xmlns:a16="http://schemas.microsoft.com/office/drawing/2014/main" id="{14D2B7AB-07FF-4DBF-8B16-82A41E7E81CC}"/>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nb-NO"/>
          </a:p>
        </p:txBody>
      </p:sp>
      <p:sp>
        <p:nvSpPr>
          <p:cNvPr id="4103" name="Rectangle 7">
            <a:extLst>
              <a:ext uri="{FF2B5EF4-FFF2-40B4-BE49-F238E27FC236}">
                <a16:creationId xmlns:a16="http://schemas.microsoft.com/office/drawing/2014/main" id="{8A311890-7959-4D0C-B9D4-4E12B9167F9C}"/>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8C6FE24-EA1F-4BBB-8067-DA91F9D4E64C}" type="slidenum">
              <a:rPr lang="nb-NO" altLang="nb-NO"/>
              <a:pPr>
                <a:defRPr/>
              </a:pPr>
              <a:t>‹#›</a:t>
            </a:fld>
            <a:endParaRPr lang="nb-NO" alt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8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8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8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8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F93790A-927E-4981-96E5-749F590F9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B3371AD1-7B71-4EFB-A61D-FD2B035EFE39}" type="slidenum">
              <a:rPr lang="nb-NO" altLang="nb-NO" sz="1200" smtClean="0"/>
              <a:pPr/>
              <a:t>1</a:t>
            </a:fld>
            <a:endParaRPr lang="nb-NO" altLang="nb-NO" sz="1200"/>
          </a:p>
        </p:txBody>
      </p:sp>
      <p:sp>
        <p:nvSpPr>
          <p:cNvPr id="5123" name="Rectangle 2">
            <a:extLst>
              <a:ext uri="{FF2B5EF4-FFF2-40B4-BE49-F238E27FC236}">
                <a16:creationId xmlns:a16="http://schemas.microsoft.com/office/drawing/2014/main" id="{07DD15AC-30F0-4048-B0E1-A04F50467B8E}"/>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B90332F0-BE34-459F-B015-D6092A5B93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28C6FE24-EA1F-4BBB-8067-DA91F9D4E64C}" type="slidenum">
              <a:rPr lang="nb-NO" altLang="nb-NO" smtClean="0"/>
              <a:pPr>
                <a:defRPr/>
              </a:pPr>
              <a:t>11</a:t>
            </a:fld>
            <a:endParaRPr lang="nb-NO" altLang="nb-NO"/>
          </a:p>
        </p:txBody>
      </p:sp>
    </p:spTree>
    <p:extLst>
      <p:ext uri="{BB962C8B-B14F-4D97-AF65-F5344CB8AC3E}">
        <p14:creationId xmlns:p14="http://schemas.microsoft.com/office/powerpoint/2010/main" val="145799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Arbeidsmiljøsenteret ble stiftet i 1936 som et resultat av den første hovedavtalen av 1935. En så den gang at partene måtte se på mer enn bare arbeidsbetingelser. En måtte også se på arbeidsmiljøet for ansatte. Den gang var lungetæring, tuberkulose og arbeidsulykker et stort problem</a:t>
            </a:r>
          </a:p>
          <a:p>
            <a:r>
              <a:rPr lang="nb-NO" dirty="0"/>
              <a:t>Arbeidsmiljøsenteret er partsnøytral den det «eies» av alle parter. </a:t>
            </a:r>
          </a:p>
          <a:p>
            <a:endParaRPr lang="nb-NO" dirty="0"/>
          </a:p>
          <a:p>
            <a:r>
              <a:rPr lang="nb-NO" dirty="0"/>
              <a:t>Vi vet at HVO rollen kan være en ensom rolle som ikke er godt definert i arbeidsmiljøloven. For at HVO skal være en viktig og riktig ressurs for ansatte og organisasjonen, er </a:t>
            </a:r>
            <a:r>
              <a:rPr lang="nb-NO" dirty="0" err="1"/>
              <a:t>komeptansepåfyll</a:t>
            </a:r>
            <a:r>
              <a:rPr lang="nb-NO" dirty="0"/>
              <a:t> viktig. </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FD1048-8886-46BF-A296-73A18C099621}"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615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tillegg til skolering har vi en egen HMS-butikk som mange av deres virksomheter allerede er kunde av. Her selger vi alt fra</a:t>
            </a:r>
          </a:p>
          <a:p>
            <a:pPr marL="171450" indent="-171450">
              <a:buFont typeface="Arial" panose="020B0604020202020204" pitchFamily="34" charset="0"/>
              <a:buChar char="•"/>
            </a:pPr>
            <a:r>
              <a:rPr lang="nb-NO" dirty="0"/>
              <a:t>Skilting og merking</a:t>
            </a:r>
          </a:p>
          <a:p>
            <a:pPr marL="171450" indent="-171450">
              <a:buFont typeface="Arial" panose="020B0604020202020204" pitchFamily="34" charset="0"/>
              <a:buChar char="•"/>
            </a:pPr>
            <a:r>
              <a:rPr lang="nb-NO" dirty="0"/>
              <a:t>Sperreutstyr og oljeopprydningssett</a:t>
            </a:r>
          </a:p>
          <a:p>
            <a:pPr marL="171450" indent="-171450">
              <a:buFont typeface="Arial" panose="020B0604020202020204" pitchFamily="34" charset="0"/>
              <a:buChar char="•"/>
            </a:pPr>
            <a:r>
              <a:rPr lang="nb-NO" dirty="0"/>
              <a:t>Førstehjelpsutstyr</a:t>
            </a:r>
          </a:p>
          <a:p>
            <a:pPr marL="171450" indent="-171450">
              <a:buFont typeface="Arial" panose="020B0604020202020204" pitchFamily="34" charset="0"/>
              <a:buChar char="•"/>
            </a:pPr>
            <a:r>
              <a:rPr lang="nb-NO" dirty="0"/>
              <a:t>Brannutstyr</a:t>
            </a:r>
          </a:p>
          <a:p>
            <a:pPr marL="171450" indent="-171450">
              <a:buFont typeface="Arial" panose="020B0604020202020204" pitchFamily="34" charset="0"/>
              <a:buChar char="•"/>
            </a:pPr>
            <a:r>
              <a:rPr lang="nb-NO" dirty="0"/>
              <a:t>Verneutstyr</a:t>
            </a:r>
          </a:p>
          <a:p>
            <a:pPr marL="171450" indent="-171450">
              <a:buFont typeface="Arial" panose="020B0604020202020204" pitchFamily="34" charset="0"/>
              <a:buChar char="•"/>
            </a:pPr>
            <a:r>
              <a:rPr lang="nb-NO" dirty="0"/>
              <a:t>lovverk og litteratur</a:t>
            </a:r>
          </a:p>
          <a:p>
            <a:pPr marL="0" indent="0">
              <a:buFont typeface="Arial" panose="020B0604020202020204" pitchFamily="34" charset="0"/>
              <a:buNone/>
            </a:pPr>
            <a:r>
              <a:rPr lang="nb-NO" dirty="0"/>
              <a:t>Besøk oss på www.arbeidsmiljo.no</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FD1048-8886-46BF-A296-73A18C099621}"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09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4" name="Picture 11" descr="img_2">
            <a:extLst>
              <a:ext uri="{FF2B5EF4-FFF2-40B4-BE49-F238E27FC236}">
                <a16:creationId xmlns:a16="http://schemas.microsoft.com/office/drawing/2014/main" id="{BC5BA800-343E-4EE2-818C-570E911BC1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topp">
            <a:extLst>
              <a:ext uri="{FF2B5EF4-FFF2-40B4-BE49-F238E27FC236}">
                <a16:creationId xmlns:a16="http://schemas.microsoft.com/office/drawing/2014/main" id="{C5647AA5-D974-487A-993E-99707D3DA1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71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2D663E84-2365-4727-AEE1-450E613613C9}"/>
              </a:ext>
            </a:extLst>
          </p:cNvPr>
          <p:cNvSpPr>
            <a:spLocks noChangeArrowheads="1"/>
          </p:cNvSpPr>
          <p:nvPr userDrawn="1"/>
        </p:nvSpPr>
        <p:spPr bwMode="auto">
          <a:xfrm>
            <a:off x="685800" y="1219200"/>
            <a:ext cx="5867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ヒラギノ角ゴ Pro W3" pitchFamily="-80" charset="-128"/>
              </a:defRPr>
            </a:lvl1pPr>
            <a:lvl2pPr marL="742950" indent="-285750">
              <a:defRPr sz="2400">
                <a:solidFill>
                  <a:schemeClr val="tx1"/>
                </a:solidFill>
                <a:latin typeface="Arial" charset="0"/>
                <a:ea typeface="ヒラギノ角ゴ Pro W3" pitchFamily="-80" charset="-128"/>
              </a:defRPr>
            </a:lvl2pPr>
            <a:lvl3pPr marL="1143000" indent="-228600">
              <a:defRPr sz="2400">
                <a:solidFill>
                  <a:schemeClr val="tx1"/>
                </a:solidFill>
                <a:latin typeface="Arial" charset="0"/>
                <a:ea typeface="ヒラギノ角ゴ Pro W3" pitchFamily="-80" charset="-128"/>
              </a:defRPr>
            </a:lvl3pPr>
            <a:lvl4pPr marL="1600200" indent="-228600">
              <a:defRPr sz="2400">
                <a:solidFill>
                  <a:schemeClr val="tx1"/>
                </a:solidFill>
                <a:latin typeface="Arial" charset="0"/>
                <a:ea typeface="ヒラギノ角ゴ Pro W3" pitchFamily="-80" charset="-128"/>
              </a:defRPr>
            </a:lvl4pPr>
            <a:lvl5pPr marL="2057400" indent="-228600">
              <a:defRPr sz="2400">
                <a:solidFill>
                  <a:schemeClr val="tx1"/>
                </a:solidFill>
                <a:latin typeface="Arial"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80" charset="-128"/>
              </a:defRPr>
            </a:lvl9pPr>
          </a:lstStyle>
          <a:p>
            <a:pPr>
              <a:defRPr/>
            </a:pPr>
            <a:endParaRPr lang="nb-NO" altLang="nb-NO"/>
          </a:p>
        </p:txBody>
      </p:sp>
      <p:pic>
        <p:nvPicPr>
          <p:cNvPr id="7" name="Picture 8" descr="logo2">
            <a:extLst>
              <a:ext uri="{FF2B5EF4-FFF2-40B4-BE49-F238E27FC236}">
                <a16:creationId xmlns:a16="http://schemas.microsoft.com/office/drawing/2014/main" id="{0E248AAA-2233-4793-8940-B7E269FAD5E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54700" y="5245100"/>
            <a:ext cx="32893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838200" y="1295400"/>
            <a:ext cx="5562600" cy="609600"/>
          </a:xfrm>
        </p:spPr>
        <p:txBody>
          <a:bodyPr/>
          <a:lstStyle>
            <a:lvl1pPr>
              <a:defRPr sz="2000">
                <a:solidFill>
                  <a:srgbClr val="9D0F1E"/>
                </a:solidFill>
              </a:defRPr>
            </a:lvl1pPr>
          </a:lstStyle>
          <a:p>
            <a:r>
              <a:rPr lang="nb-NO"/>
              <a:t>Click to edit Master title style</a:t>
            </a:r>
          </a:p>
        </p:txBody>
      </p:sp>
      <p:sp>
        <p:nvSpPr>
          <p:cNvPr id="3077" name="Rectangle 5"/>
          <p:cNvSpPr>
            <a:spLocks noGrp="1" noChangeArrowheads="1"/>
          </p:cNvSpPr>
          <p:nvPr>
            <p:ph type="subTitle" idx="1"/>
          </p:nvPr>
        </p:nvSpPr>
        <p:spPr>
          <a:xfrm>
            <a:off x="838200" y="1905000"/>
            <a:ext cx="5562600" cy="381000"/>
          </a:xfrm>
        </p:spPr>
        <p:txBody>
          <a:bodyPr/>
          <a:lstStyle>
            <a:lvl1pPr marL="0" indent="0">
              <a:buFontTx/>
              <a:buNone/>
              <a:defRPr sz="1000"/>
            </a:lvl1pPr>
          </a:lstStyle>
          <a:p>
            <a:r>
              <a:rPr lang="nb-NO"/>
              <a:t>Click to edit Master subtitle style</a:t>
            </a:r>
          </a:p>
        </p:txBody>
      </p:sp>
    </p:spTree>
    <p:extLst>
      <p:ext uri="{BB962C8B-B14F-4D97-AF65-F5344CB8AC3E}">
        <p14:creationId xmlns:p14="http://schemas.microsoft.com/office/powerpoint/2010/main" val="1316154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6">
            <a:extLst>
              <a:ext uri="{FF2B5EF4-FFF2-40B4-BE49-F238E27FC236}">
                <a16:creationId xmlns:a16="http://schemas.microsoft.com/office/drawing/2014/main" id="{6F7B7FB0-A17A-4B31-803C-D84A88EF2FA0}"/>
              </a:ext>
            </a:extLst>
          </p:cNvPr>
          <p:cNvSpPr>
            <a:spLocks noGrp="1" noChangeArrowheads="1"/>
          </p:cNvSpPr>
          <p:nvPr>
            <p:ph type="sldNum" sz="quarter" idx="10"/>
          </p:nvPr>
        </p:nvSpPr>
        <p:spPr>
          <a:ln/>
        </p:spPr>
        <p:txBody>
          <a:bodyPr/>
          <a:lstStyle>
            <a:lvl1pPr>
              <a:defRPr/>
            </a:lvl1pPr>
          </a:lstStyle>
          <a:p>
            <a:pPr>
              <a:defRPr/>
            </a:pPr>
            <a:r>
              <a:rPr lang="nb-NO" altLang="nb-NO"/>
              <a:t>SIDE </a:t>
            </a:r>
            <a:fld id="{BA8DD3CB-54B2-4BD3-B39B-CF936F16EE91}" type="slidenum">
              <a:rPr lang="nb-NO" altLang="nb-NO"/>
              <a:pPr>
                <a:defRPr/>
              </a:pPr>
              <a:t>‹#›</a:t>
            </a:fld>
            <a:endParaRPr lang="nb-NO" altLang="nb-NO"/>
          </a:p>
        </p:txBody>
      </p:sp>
    </p:spTree>
    <p:extLst>
      <p:ext uri="{BB962C8B-B14F-4D97-AF65-F5344CB8AC3E}">
        <p14:creationId xmlns:p14="http://schemas.microsoft.com/office/powerpoint/2010/main" val="1933878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457200"/>
            <a:ext cx="1943100" cy="49530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85800" y="457200"/>
            <a:ext cx="5676900" cy="49530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6">
            <a:extLst>
              <a:ext uri="{FF2B5EF4-FFF2-40B4-BE49-F238E27FC236}">
                <a16:creationId xmlns:a16="http://schemas.microsoft.com/office/drawing/2014/main" id="{FA44F452-2ADD-48BE-A4CF-68E40EAA057A}"/>
              </a:ext>
            </a:extLst>
          </p:cNvPr>
          <p:cNvSpPr>
            <a:spLocks noGrp="1" noChangeArrowheads="1"/>
          </p:cNvSpPr>
          <p:nvPr>
            <p:ph type="sldNum" sz="quarter" idx="10"/>
          </p:nvPr>
        </p:nvSpPr>
        <p:spPr>
          <a:ln/>
        </p:spPr>
        <p:txBody>
          <a:bodyPr/>
          <a:lstStyle>
            <a:lvl1pPr>
              <a:defRPr/>
            </a:lvl1pPr>
          </a:lstStyle>
          <a:p>
            <a:pPr>
              <a:defRPr/>
            </a:pPr>
            <a:r>
              <a:rPr lang="nb-NO" altLang="nb-NO"/>
              <a:t>SIDE </a:t>
            </a:r>
            <a:fld id="{69BC588B-B558-4C7D-941D-CD2E8544A0E9}" type="slidenum">
              <a:rPr lang="nb-NO" altLang="nb-NO"/>
              <a:pPr>
                <a:defRPr/>
              </a:pPr>
              <a:t>‹#›</a:t>
            </a:fld>
            <a:endParaRPr lang="nb-NO" altLang="nb-NO"/>
          </a:p>
        </p:txBody>
      </p:sp>
    </p:spTree>
    <p:extLst>
      <p:ext uri="{BB962C8B-B14F-4D97-AF65-F5344CB8AC3E}">
        <p14:creationId xmlns:p14="http://schemas.microsoft.com/office/powerpoint/2010/main" val="1484982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5" name="Plassholder for bunntekst 4"/>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222768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1732965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5" name="Plassholder for bunntekst 4"/>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2789450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88578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395536" y="126876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Plassholder for innhold 3"/>
          <p:cNvSpPr>
            <a:spLocks noGrp="1"/>
          </p:cNvSpPr>
          <p:nvPr>
            <p:ph sz="half" idx="2"/>
          </p:nvPr>
        </p:nvSpPr>
        <p:spPr>
          <a:xfrm>
            <a:off x="395536" y="1916832"/>
            <a:ext cx="4040188" cy="4392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579343" y="126876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6" name="Plassholder for innhold 5"/>
          <p:cNvSpPr>
            <a:spLocks noGrp="1"/>
          </p:cNvSpPr>
          <p:nvPr>
            <p:ph sz="quarter" idx="4"/>
          </p:nvPr>
        </p:nvSpPr>
        <p:spPr>
          <a:xfrm>
            <a:off x="4572000" y="1916832"/>
            <a:ext cx="4041775" cy="43924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unntekst 7"/>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647247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bunntekst 3"/>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2858332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4009630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6" name="Plassholder for bunntekst 5"/>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197702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Rectangle 6">
            <a:extLst>
              <a:ext uri="{FF2B5EF4-FFF2-40B4-BE49-F238E27FC236}">
                <a16:creationId xmlns:a16="http://schemas.microsoft.com/office/drawing/2014/main" id="{50F5AC87-096B-4657-A3B3-A888A318D9E8}"/>
              </a:ext>
            </a:extLst>
          </p:cNvPr>
          <p:cNvSpPr>
            <a:spLocks noGrp="1" noChangeArrowheads="1"/>
          </p:cNvSpPr>
          <p:nvPr>
            <p:ph type="sldNum" sz="quarter" idx="10"/>
          </p:nvPr>
        </p:nvSpPr>
        <p:spPr>
          <a:ln/>
        </p:spPr>
        <p:txBody>
          <a:bodyPr/>
          <a:lstStyle>
            <a:lvl1pPr>
              <a:defRPr/>
            </a:lvl1pPr>
          </a:lstStyle>
          <a:p>
            <a:pPr>
              <a:defRPr/>
            </a:pPr>
            <a:r>
              <a:rPr lang="nb-NO" altLang="nb-NO"/>
              <a:t>SIDE </a:t>
            </a:r>
            <a:fld id="{096E5274-F34F-45D6-9C76-4298D55B1D0B}" type="slidenum">
              <a:rPr lang="nb-NO" altLang="nb-NO"/>
              <a:pPr>
                <a:defRPr/>
              </a:pPr>
              <a:t>‹#›</a:t>
            </a:fld>
            <a:endParaRPr lang="nb-NO" altLang="nb-NO"/>
          </a:p>
        </p:txBody>
      </p:sp>
    </p:spTree>
    <p:extLst>
      <p:ext uri="{BB962C8B-B14F-4D97-AF65-F5344CB8AC3E}">
        <p14:creationId xmlns:p14="http://schemas.microsoft.com/office/powerpoint/2010/main" val="2002319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6" name="Plassholder for bunntekst 5"/>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1322330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3821065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p:cNvSpPr>
            <a:spLocks noGrp="1"/>
          </p:cNvSpPr>
          <p:nvPr>
            <p:ph type="ftr" sz="quarter" idx="11"/>
          </p:nvPr>
        </p:nvSpPr>
        <p:spPr/>
        <p:txBody>
          <a:bodyPr/>
          <a:lstStyle/>
          <a:p>
            <a:r>
              <a:rPr lang="nb-NO"/>
              <a:t>www.arbeidsmiljo.no </a:t>
            </a:r>
          </a:p>
        </p:txBody>
      </p:sp>
    </p:spTree>
    <p:extLst>
      <p:ext uri="{BB962C8B-B14F-4D97-AF65-F5344CB8AC3E}">
        <p14:creationId xmlns:p14="http://schemas.microsoft.com/office/powerpoint/2010/main" val="3240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
        <p:nvSpPr>
          <p:cNvPr id="4" name="Rectangle 6">
            <a:extLst>
              <a:ext uri="{FF2B5EF4-FFF2-40B4-BE49-F238E27FC236}">
                <a16:creationId xmlns:a16="http://schemas.microsoft.com/office/drawing/2014/main" id="{6850C0E4-24EF-4B46-B497-A3A776BDE0BD}"/>
              </a:ext>
            </a:extLst>
          </p:cNvPr>
          <p:cNvSpPr>
            <a:spLocks noGrp="1" noChangeArrowheads="1"/>
          </p:cNvSpPr>
          <p:nvPr>
            <p:ph type="sldNum" sz="quarter" idx="10"/>
          </p:nvPr>
        </p:nvSpPr>
        <p:spPr>
          <a:ln/>
        </p:spPr>
        <p:txBody>
          <a:bodyPr/>
          <a:lstStyle>
            <a:lvl1pPr>
              <a:defRPr/>
            </a:lvl1pPr>
          </a:lstStyle>
          <a:p>
            <a:pPr>
              <a:defRPr/>
            </a:pPr>
            <a:r>
              <a:rPr lang="nb-NO" altLang="nb-NO"/>
              <a:t>SIDE </a:t>
            </a:r>
            <a:fld id="{F3D3F5B8-2ED2-4425-8A58-7819A28E63A1}" type="slidenum">
              <a:rPr lang="nb-NO" altLang="nb-NO"/>
              <a:pPr>
                <a:defRPr/>
              </a:pPr>
              <a:t>‹#›</a:t>
            </a:fld>
            <a:endParaRPr lang="nb-NO" altLang="nb-NO"/>
          </a:p>
        </p:txBody>
      </p:sp>
    </p:spTree>
    <p:extLst>
      <p:ext uri="{BB962C8B-B14F-4D97-AF65-F5344CB8AC3E}">
        <p14:creationId xmlns:p14="http://schemas.microsoft.com/office/powerpoint/2010/main" val="370274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85800" y="20574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20574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6">
            <a:extLst>
              <a:ext uri="{FF2B5EF4-FFF2-40B4-BE49-F238E27FC236}">
                <a16:creationId xmlns:a16="http://schemas.microsoft.com/office/drawing/2014/main" id="{F48B5B87-C11E-46A2-A042-79EBFA823C33}"/>
              </a:ext>
            </a:extLst>
          </p:cNvPr>
          <p:cNvSpPr>
            <a:spLocks noGrp="1" noChangeArrowheads="1"/>
          </p:cNvSpPr>
          <p:nvPr>
            <p:ph type="sldNum" sz="quarter" idx="10"/>
          </p:nvPr>
        </p:nvSpPr>
        <p:spPr>
          <a:ln/>
        </p:spPr>
        <p:txBody>
          <a:bodyPr/>
          <a:lstStyle>
            <a:lvl1pPr>
              <a:defRPr/>
            </a:lvl1pPr>
          </a:lstStyle>
          <a:p>
            <a:pPr>
              <a:defRPr/>
            </a:pPr>
            <a:r>
              <a:rPr lang="nb-NO" altLang="nb-NO"/>
              <a:t>SIDE </a:t>
            </a:r>
            <a:fld id="{2F2C07D5-1360-4EF3-BED3-668298D84500}" type="slidenum">
              <a:rPr lang="nb-NO" altLang="nb-NO"/>
              <a:pPr>
                <a:defRPr/>
              </a:pPr>
              <a:t>‹#›</a:t>
            </a:fld>
            <a:endParaRPr lang="nb-NO" altLang="nb-NO"/>
          </a:p>
        </p:txBody>
      </p:sp>
    </p:spTree>
    <p:extLst>
      <p:ext uri="{BB962C8B-B14F-4D97-AF65-F5344CB8AC3E}">
        <p14:creationId xmlns:p14="http://schemas.microsoft.com/office/powerpoint/2010/main" val="135327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6">
            <a:extLst>
              <a:ext uri="{FF2B5EF4-FFF2-40B4-BE49-F238E27FC236}">
                <a16:creationId xmlns:a16="http://schemas.microsoft.com/office/drawing/2014/main" id="{AC2CF47B-068A-4B6F-B7FA-5949BF8D87AA}"/>
              </a:ext>
            </a:extLst>
          </p:cNvPr>
          <p:cNvSpPr>
            <a:spLocks noGrp="1" noChangeArrowheads="1"/>
          </p:cNvSpPr>
          <p:nvPr>
            <p:ph type="sldNum" sz="quarter" idx="10"/>
          </p:nvPr>
        </p:nvSpPr>
        <p:spPr>
          <a:ln/>
        </p:spPr>
        <p:txBody>
          <a:bodyPr/>
          <a:lstStyle>
            <a:lvl1pPr>
              <a:defRPr/>
            </a:lvl1pPr>
          </a:lstStyle>
          <a:p>
            <a:pPr>
              <a:defRPr/>
            </a:pPr>
            <a:r>
              <a:rPr lang="nb-NO" altLang="nb-NO"/>
              <a:t>SIDE </a:t>
            </a:r>
            <a:fld id="{07963ECC-551C-43DF-BF4F-411E5D891764}" type="slidenum">
              <a:rPr lang="nb-NO" altLang="nb-NO"/>
              <a:pPr>
                <a:defRPr/>
              </a:pPr>
              <a:t>‹#›</a:t>
            </a:fld>
            <a:endParaRPr lang="nb-NO" altLang="nb-NO"/>
          </a:p>
        </p:txBody>
      </p:sp>
    </p:spTree>
    <p:extLst>
      <p:ext uri="{BB962C8B-B14F-4D97-AF65-F5344CB8AC3E}">
        <p14:creationId xmlns:p14="http://schemas.microsoft.com/office/powerpoint/2010/main" val="78772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Rectangle 6">
            <a:extLst>
              <a:ext uri="{FF2B5EF4-FFF2-40B4-BE49-F238E27FC236}">
                <a16:creationId xmlns:a16="http://schemas.microsoft.com/office/drawing/2014/main" id="{5906C10C-2D68-4CC0-939A-7207B8BD6DC0}"/>
              </a:ext>
            </a:extLst>
          </p:cNvPr>
          <p:cNvSpPr>
            <a:spLocks noGrp="1" noChangeArrowheads="1"/>
          </p:cNvSpPr>
          <p:nvPr>
            <p:ph type="sldNum" sz="quarter" idx="10"/>
          </p:nvPr>
        </p:nvSpPr>
        <p:spPr>
          <a:ln/>
        </p:spPr>
        <p:txBody>
          <a:bodyPr/>
          <a:lstStyle>
            <a:lvl1pPr>
              <a:defRPr/>
            </a:lvl1pPr>
          </a:lstStyle>
          <a:p>
            <a:pPr>
              <a:defRPr/>
            </a:pPr>
            <a:r>
              <a:rPr lang="nb-NO" altLang="nb-NO"/>
              <a:t>SIDE </a:t>
            </a:r>
            <a:fld id="{C84B3EA9-88A9-47E1-B8C9-17FE687C964A}" type="slidenum">
              <a:rPr lang="nb-NO" altLang="nb-NO"/>
              <a:pPr>
                <a:defRPr/>
              </a:pPr>
              <a:t>‹#›</a:t>
            </a:fld>
            <a:endParaRPr lang="nb-NO" altLang="nb-NO"/>
          </a:p>
        </p:txBody>
      </p:sp>
    </p:spTree>
    <p:extLst>
      <p:ext uri="{BB962C8B-B14F-4D97-AF65-F5344CB8AC3E}">
        <p14:creationId xmlns:p14="http://schemas.microsoft.com/office/powerpoint/2010/main" val="26434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3B82A6-55D0-4CFF-A924-71720C832108}"/>
              </a:ext>
            </a:extLst>
          </p:cNvPr>
          <p:cNvSpPr>
            <a:spLocks noGrp="1" noChangeArrowheads="1"/>
          </p:cNvSpPr>
          <p:nvPr>
            <p:ph type="sldNum" sz="quarter" idx="10"/>
          </p:nvPr>
        </p:nvSpPr>
        <p:spPr>
          <a:ln/>
        </p:spPr>
        <p:txBody>
          <a:bodyPr/>
          <a:lstStyle>
            <a:lvl1pPr>
              <a:defRPr/>
            </a:lvl1pPr>
          </a:lstStyle>
          <a:p>
            <a:pPr>
              <a:defRPr/>
            </a:pPr>
            <a:r>
              <a:rPr lang="nb-NO" altLang="nb-NO"/>
              <a:t>SIDE </a:t>
            </a:r>
            <a:fld id="{D87B508C-9798-4A2A-B6FA-B3DD2DFD30E5}" type="slidenum">
              <a:rPr lang="nb-NO" altLang="nb-NO"/>
              <a:pPr>
                <a:defRPr/>
              </a:pPr>
              <a:t>‹#›</a:t>
            </a:fld>
            <a:endParaRPr lang="nb-NO" altLang="nb-NO"/>
          </a:p>
        </p:txBody>
      </p:sp>
    </p:spTree>
    <p:extLst>
      <p:ext uri="{BB962C8B-B14F-4D97-AF65-F5344CB8AC3E}">
        <p14:creationId xmlns:p14="http://schemas.microsoft.com/office/powerpoint/2010/main" val="129131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6">
            <a:extLst>
              <a:ext uri="{FF2B5EF4-FFF2-40B4-BE49-F238E27FC236}">
                <a16:creationId xmlns:a16="http://schemas.microsoft.com/office/drawing/2014/main" id="{6F077CF0-6649-4B93-98FC-1D87FCBED4D4}"/>
              </a:ext>
            </a:extLst>
          </p:cNvPr>
          <p:cNvSpPr>
            <a:spLocks noGrp="1" noChangeArrowheads="1"/>
          </p:cNvSpPr>
          <p:nvPr>
            <p:ph type="sldNum" sz="quarter" idx="10"/>
          </p:nvPr>
        </p:nvSpPr>
        <p:spPr>
          <a:ln/>
        </p:spPr>
        <p:txBody>
          <a:bodyPr/>
          <a:lstStyle>
            <a:lvl1pPr>
              <a:defRPr/>
            </a:lvl1pPr>
          </a:lstStyle>
          <a:p>
            <a:pPr>
              <a:defRPr/>
            </a:pPr>
            <a:r>
              <a:rPr lang="nb-NO" altLang="nb-NO"/>
              <a:t>SIDE </a:t>
            </a:r>
            <a:fld id="{EA02A813-4B7E-45F3-8AEC-E7588D5E71DA}" type="slidenum">
              <a:rPr lang="nb-NO" altLang="nb-NO"/>
              <a:pPr>
                <a:defRPr/>
              </a:pPr>
              <a:t>‹#›</a:t>
            </a:fld>
            <a:endParaRPr lang="nb-NO" altLang="nb-NO"/>
          </a:p>
        </p:txBody>
      </p:sp>
    </p:spTree>
    <p:extLst>
      <p:ext uri="{BB962C8B-B14F-4D97-AF65-F5344CB8AC3E}">
        <p14:creationId xmlns:p14="http://schemas.microsoft.com/office/powerpoint/2010/main" val="1542905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Rectangle 6">
            <a:extLst>
              <a:ext uri="{FF2B5EF4-FFF2-40B4-BE49-F238E27FC236}">
                <a16:creationId xmlns:a16="http://schemas.microsoft.com/office/drawing/2014/main" id="{0793BC9A-4ABB-49E6-859D-E11B1A13E859}"/>
              </a:ext>
            </a:extLst>
          </p:cNvPr>
          <p:cNvSpPr>
            <a:spLocks noGrp="1" noChangeArrowheads="1"/>
          </p:cNvSpPr>
          <p:nvPr>
            <p:ph type="sldNum" sz="quarter" idx="10"/>
          </p:nvPr>
        </p:nvSpPr>
        <p:spPr>
          <a:ln/>
        </p:spPr>
        <p:txBody>
          <a:bodyPr/>
          <a:lstStyle>
            <a:lvl1pPr>
              <a:defRPr/>
            </a:lvl1pPr>
          </a:lstStyle>
          <a:p>
            <a:pPr>
              <a:defRPr/>
            </a:pPr>
            <a:r>
              <a:rPr lang="nb-NO" altLang="nb-NO"/>
              <a:t>SIDE </a:t>
            </a:r>
            <a:fld id="{E835484E-A4A6-44B9-8D40-113B19C6A182}" type="slidenum">
              <a:rPr lang="nb-NO" altLang="nb-NO"/>
              <a:pPr>
                <a:defRPr/>
              </a:pPr>
              <a:t>‹#›</a:t>
            </a:fld>
            <a:endParaRPr lang="nb-NO" altLang="nb-NO"/>
          </a:p>
        </p:txBody>
      </p:sp>
    </p:spTree>
    <p:extLst>
      <p:ext uri="{BB962C8B-B14F-4D97-AF65-F5344CB8AC3E}">
        <p14:creationId xmlns:p14="http://schemas.microsoft.com/office/powerpoint/2010/main" val="401244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logo1">
            <a:extLst>
              <a:ext uri="{FF2B5EF4-FFF2-40B4-BE49-F238E27FC236}">
                <a16:creationId xmlns:a16="http://schemas.microsoft.com/office/drawing/2014/main" id="{33F1345D-6FEF-4358-B68C-011E78C9556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868988" y="5257800"/>
            <a:ext cx="32893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topp">
            <a:extLst>
              <a:ext uri="{FF2B5EF4-FFF2-40B4-BE49-F238E27FC236}">
                <a16:creationId xmlns:a16="http://schemas.microsoft.com/office/drawing/2014/main" id="{B59028A2-36BC-4D8F-A0B7-D597F16B0FC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71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a:extLst>
              <a:ext uri="{FF2B5EF4-FFF2-40B4-BE49-F238E27FC236}">
                <a16:creationId xmlns:a16="http://schemas.microsoft.com/office/drawing/2014/main" id="{9B239B4E-09A4-43F4-AF55-21D1E6D6F350}"/>
              </a:ext>
            </a:extLst>
          </p:cNvPr>
          <p:cNvSpPr>
            <a:spLocks noGrp="1" noChangeArrowheads="1"/>
          </p:cNvSpPr>
          <p:nvPr>
            <p:ph type="title"/>
          </p:nvPr>
        </p:nvSpPr>
        <p:spPr bwMode="auto">
          <a:xfrm>
            <a:off x="685800" y="4572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b-NO" altLang="nb-NO"/>
              <a:t>Click to edit Master title style</a:t>
            </a:r>
          </a:p>
        </p:txBody>
      </p:sp>
      <p:sp>
        <p:nvSpPr>
          <p:cNvPr id="1029" name="Rectangle 3">
            <a:extLst>
              <a:ext uri="{FF2B5EF4-FFF2-40B4-BE49-F238E27FC236}">
                <a16:creationId xmlns:a16="http://schemas.microsoft.com/office/drawing/2014/main" id="{2CA070BC-147A-4229-BDA8-A929F94FA6E7}"/>
              </a:ext>
            </a:extLst>
          </p:cNvPr>
          <p:cNvSpPr>
            <a:spLocks noGrp="1" noChangeArrowheads="1"/>
          </p:cNvSpPr>
          <p:nvPr>
            <p:ph type="body" idx="1"/>
          </p:nvPr>
        </p:nvSpPr>
        <p:spPr bwMode="auto">
          <a:xfrm>
            <a:off x="685800" y="2057400"/>
            <a:ext cx="777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Click to edit Master text styles</a:t>
            </a:r>
          </a:p>
          <a:p>
            <a:pPr lvl="1"/>
            <a:r>
              <a:rPr lang="nb-NO" altLang="nb-NO"/>
              <a:t>Second level</a:t>
            </a:r>
          </a:p>
          <a:p>
            <a:pPr lvl="2"/>
            <a:r>
              <a:rPr lang="nb-NO" altLang="nb-NO"/>
              <a:t>Third level</a:t>
            </a:r>
          </a:p>
          <a:p>
            <a:pPr lvl="3"/>
            <a:r>
              <a:rPr lang="nb-NO" altLang="nb-NO"/>
              <a:t>Fourth level</a:t>
            </a:r>
          </a:p>
          <a:p>
            <a:pPr lvl="4"/>
            <a:r>
              <a:rPr lang="nb-NO" altLang="nb-NO"/>
              <a:t>Fifth level</a:t>
            </a:r>
          </a:p>
        </p:txBody>
      </p:sp>
      <p:sp>
        <p:nvSpPr>
          <p:cNvPr id="1030" name="Rectangle 6">
            <a:extLst>
              <a:ext uri="{FF2B5EF4-FFF2-40B4-BE49-F238E27FC236}">
                <a16:creationId xmlns:a16="http://schemas.microsoft.com/office/drawing/2014/main" id="{B80CD6E2-AC8A-495D-93F7-3088703D692B}"/>
              </a:ext>
            </a:extLst>
          </p:cNvPr>
          <p:cNvSpPr>
            <a:spLocks noGrp="1" noChangeArrowheads="1"/>
          </p:cNvSpPr>
          <p:nvPr>
            <p:ph type="sldNum" sz="quarter" idx="4"/>
          </p:nvPr>
        </p:nvSpPr>
        <p:spPr bwMode="auto">
          <a:xfrm>
            <a:off x="685800" y="6116638"/>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900">
                <a:solidFill>
                  <a:srgbClr val="9D0F1E"/>
                </a:solidFill>
                <a:latin typeface="Verdana" panose="020B0604030504040204" pitchFamily="34" charset="0"/>
              </a:defRPr>
            </a:lvl1pPr>
          </a:lstStyle>
          <a:p>
            <a:pPr>
              <a:defRPr/>
            </a:pPr>
            <a:r>
              <a:rPr lang="nb-NO" altLang="nb-NO"/>
              <a:t>SIDE </a:t>
            </a:r>
            <a:fld id="{BF08C7DE-4EAB-4D3D-8BA1-3CEF8AC2120A}" type="slidenum">
              <a:rPr lang="nb-NO" altLang="nb-NO"/>
              <a:pPr>
                <a:defRPr/>
              </a:pPr>
              <a:t>‹#›</a:t>
            </a:fld>
            <a:endParaRPr lang="nb-NO" altLang="nb-NO"/>
          </a:p>
        </p:txBody>
      </p:sp>
    </p:spTree>
  </p:cSld>
  <p:clrMap bg1="lt1" tx1="dk1" bg2="lt2" tx2="dk2" accent1="accent1" accent2="accent2" accent3="accent3" accent4="accent4" accent5="accent5" accent6="accent6" hlink="hlink" folHlink="folHlink"/>
  <p:sldLayoutIdLst>
    <p:sldLayoutId id="2147483771"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ea typeface="ヒラギノ角ゴ Pro W3" pitchFamily="-80" charset="-128"/>
        </a:defRPr>
      </a:lvl2pPr>
      <a:lvl3pPr algn="l" rtl="0" eaLnBrk="0" fontAlgn="base" hangingPunct="0">
        <a:spcBef>
          <a:spcPct val="0"/>
        </a:spcBef>
        <a:spcAft>
          <a:spcPct val="0"/>
        </a:spcAft>
        <a:defRPr sz="2400">
          <a:solidFill>
            <a:schemeClr val="tx2"/>
          </a:solidFill>
          <a:latin typeface="Verdana" pitchFamily="34" charset="0"/>
          <a:ea typeface="ヒラギノ角ゴ Pro W3" pitchFamily="-80" charset="-128"/>
        </a:defRPr>
      </a:lvl3pPr>
      <a:lvl4pPr algn="l" rtl="0" eaLnBrk="0" fontAlgn="base" hangingPunct="0">
        <a:spcBef>
          <a:spcPct val="0"/>
        </a:spcBef>
        <a:spcAft>
          <a:spcPct val="0"/>
        </a:spcAft>
        <a:defRPr sz="2400">
          <a:solidFill>
            <a:schemeClr val="tx2"/>
          </a:solidFill>
          <a:latin typeface="Verdana" pitchFamily="34" charset="0"/>
          <a:ea typeface="ヒラギノ角ゴ Pro W3" pitchFamily="-80" charset="-128"/>
        </a:defRPr>
      </a:lvl4pPr>
      <a:lvl5pPr algn="l" rtl="0" eaLnBrk="0" fontAlgn="base" hangingPunct="0">
        <a:spcBef>
          <a:spcPct val="0"/>
        </a:spcBef>
        <a:spcAft>
          <a:spcPct val="0"/>
        </a:spcAft>
        <a:defRPr sz="2400">
          <a:solidFill>
            <a:schemeClr val="tx2"/>
          </a:solidFill>
          <a:latin typeface="Verdana" pitchFamily="34" charset="0"/>
          <a:ea typeface="ヒラギノ角ゴ Pro W3" pitchFamily="-80" charset="-128"/>
        </a:defRPr>
      </a:lvl5pPr>
      <a:lvl6pPr marL="457200" algn="l" rtl="0" fontAlgn="base">
        <a:spcBef>
          <a:spcPct val="0"/>
        </a:spcBef>
        <a:spcAft>
          <a:spcPct val="0"/>
        </a:spcAft>
        <a:defRPr sz="2400">
          <a:solidFill>
            <a:schemeClr val="tx2"/>
          </a:solidFill>
          <a:latin typeface="Verdana" pitchFamily="34" charset="0"/>
          <a:ea typeface="ヒラギノ角ゴ Pro W3" pitchFamily="-80" charset="-128"/>
        </a:defRPr>
      </a:lvl6pPr>
      <a:lvl7pPr marL="914400" algn="l" rtl="0" fontAlgn="base">
        <a:spcBef>
          <a:spcPct val="0"/>
        </a:spcBef>
        <a:spcAft>
          <a:spcPct val="0"/>
        </a:spcAft>
        <a:defRPr sz="2400">
          <a:solidFill>
            <a:schemeClr val="tx2"/>
          </a:solidFill>
          <a:latin typeface="Verdana" pitchFamily="34" charset="0"/>
          <a:ea typeface="ヒラギノ角ゴ Pro W3" pitchFamily="-80" charset="-128"/>
        </a:defRPr>
      </a:lvl7pPr>
      <a:lvl8pPr marL="1371600" algn="l" rtl="0" fontAlgn="base">
        <a:spcBef>
          <a:spcPct val="0"/>
        </a:spcBef>
        <a:spcAft>
          <a:spcPct val="0"/>
        </a:spcAft>
        <a:defRPr sz="2400">
          <a:solidFill>
            <a:schemeClr val="tx2"/>
          </a:solidFill>
          <a:latin typeface="Verdana" pitchFamily="34" charset="0"/>
          <a:ea typeface="ヒラギノ角ゴ Pro W3" pitchFamily="-80" charset="-128"/>
        </a:defRPr>
      </a:lvl8pPr>
      <a:lvl9pPr marL="1828800" algn="l" rtl="0" fontAlgn="base">
        <a:spcBef>
          <a:spcPct val="0"/>
        </a:spcBef>
        <a:spcAft>
          <a:spcPct val="0"/>
        </a:spcAft>
        <a:defRPr sz="2400">
          <a:solidFill>
            <a:schemeClr val="tx2"/>
          </a:solidFill>
          <a:latin typeface="Verdana" pitchFamily="34" charset="0"/>
          <a:ea typeface="ヒラギノ角ゴ Pro W3" pitchFamily="-80"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411760" y="-13672"/>
            <a:ext cx="673224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26876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www.arbeidsmiljo.no </a:t>
            </a:r>
          </a:p>
        </p:txBody>
      </p:sp>
    </p:spTree>
    <p:extLst>
      <p:ext uri="{BB962C8B-B14F-4D97-AF65-F5344CB8AC3E}">
        <p14:creationId xmlns:p14="http://schemas.microsoft.com/office/powerpoint/2010/main" val="248908640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sldNum="0" hdr="0"/>
  <p:txStyles>
    <p:titleStyle>
      <a:lvl1pPr algn="ctr" defTabSz="914400" rtl="0" eaLnBrk="1" latinLnBrk="0" hangingPunct="1">
        <a:spcBef>
          <a:spcPct val="0"/>
        </a:spcBef>
        <a:buNone/>
        <a:defRPr sz="3600" kern="1200">
          <a:solidFill>
            <a:srgbClr val="666699"/>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99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990000"/>
          </a:solidFill>
          <a:latin typeface="+mn-lt"/>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400" kern="1200">
          <a:solidFill>
            <a:srgbClr val="990000"/>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rgbClr val="99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99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ptil.no/regelverk/alle-forskrifter/rammeforskriften/II/11/"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lovdata.no/all/hl-20050617-062.html" TargetMode="External"/><Relationship Id="rId2" Type="http://schemas.openxmlformats.org/officeDocument/2006/relationships/hyperlink" Target="https://lovdata.no/lov/2005-06-17-62/%C2%A719-2" TargetMode="External"/><Relationship Id="rId1" Type="http://schemas.openxmlformats.org/officeDocument/2006/relationships/slideLayout" Target="../slideLayouts/slideLayout6.xml"/><Relationship Id="rId4" Type="http://schemas.openxmlformats.org/officeDocument/2006/relationships/hyperlink" Target="http://lovdata.no/all/hl-20020614-02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2C22AE-FFA3-4DE6-B41C-627F40F36ADC}"/>
              </a:ext>
            </a:extLst>
          </p:cNvPr>
          <p:cNvSpPr>
            <a:spLocks noGrp="1"/>
          </p:cNvSpPr>
          <p:nvPr>
            <p:ph type="title"/>
          </p:nvPr>
        </p:nvSpPr>
        <p:spPr>
          <a:xfrm>
            <a:off x="483679" y="712768"/>
            <a:ext cx="7772400" cy="687288"/>
          </a:xfrm>
        </p:spPr>
        <p:txBody>
          <a:bodyPr wrap="square" anchor="b">
            <a:normAutofit fontScale="90000"/>
          </a:bodyPr>
          <a:lstStyle/>
          <a:p>
            <a:br>
              <a:rPr lang="nb-NO" b="1" dirty="0"/>
            </a:br>
            <a:r>
              <a:rPr lang="nb-NO" b="1" dirty="0"/>
              <a:t>HMS SAFE  Verneombudskonferanse</a:t>
            </a:r>
            <a:br>
              <a:rPr lang="nb-NO" b="1" dirty="0"/>
            </a:br>
            <a:br>
              <a:rPr lang="nb-NO" b="1" dirty="0"/>
            </a:br>
            <a:r>
              <a:rPr lang="nb-NO" b="1" dirty="0"/>
              <a:t>Hvor står vi og hvor går vi??</a:t>
            </a:r>
          </a:p>
        </p:txBody>
      </p:sp>
      <p:pic>
        <p:nvPicPr>
          <p:cNvPr id="17" name="Plassholder for innhold 16" descr="Et bilde som inneholder himmel, utendørs, gress, servise i tinn&#10;&#10;Automatisk generert beskrivelse">
            <a:extLst>
              <a:ext uri="{FF2B5EF4-FFF2-40B4-BE49-F238E27FC236}">
                <a16:creationId xmlns:a16="http://schemas.microsoft.com/office/drawing/2014/main" id="{BDE4D5DD-7235-4B6C-84D4-FBAA614DDB8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65202" y="5033238"/>
            <a:ext cx="2213595" cy="1674147"/>
          </a:xfrm>
        </p:spPr>
      </p:pic>
      <p:sp>
        <p:nvSpPr>
          <p:cNvPr id="22" name="Slide Number Placeholder 4">
            <a:extLst>
              <a:ext uri="{FF2B5EF4-FFF2-40B4-BE49-F238E27FC236}">
                <a16:creationId xmlns:a16="http://schemas.microsoft.com/office/drawing/2014/main" id="{96BE29E8-AFF8-401C-9CC2-8A25C7B786B9}"/>
              </a:ext>
            </a:extLst>
          </p:cNvPr>
          <p:cNvSpPr>
            <a:spLocks noGrp="1"/>
          </p:cNvSpPr>
          <p:nvPr>
            <p:ph type="sldNum" sz="quarter" idx="10"/>
          </p:nvPr>
        </p:nvSpPr>
        <p:spPr>
          <a:xfrm>
            <a:off x="685800" y="6116638"/>
            <a:ext cx="1905000" cy="228600"/>
          </a:xfrm>
        </p:spPr>
        <p:txBody>
          <a:bodyPr/>
          <a:lstStyle/>
          <a:p>
            <a:pPr>
              <a:spcAft>
                <a:spcPts val="600"/>
              </a:spcAft>
              <a:defRPr/>
            </a:pPr>
            <a:r>
              <a:rPr lang="nb-NO" altLang="nb-NO"/>
              <a:t>SIDE </a:t>
            </a:r>
            <a:fld id="{2F2C07D5-1360-4EF3-BED3-668298D84500}" type="slidenum">
              <a:rPr lang="nb-NO" altLang="nb-NO"/>
              <a:pPr>
                <a:spcAft>
                  <a:spcPts val="600"/>
                </a:spcAft>
                <a:defRPr/>
              </a:pPr>
              <a:t>1</a:t>
            </a:fld>
            <a:endParaRPr lang="nb-NO" altLang="nb-NO"/>
          </a:p>
        </p:txBody>
      </p:sp>
      <p:pic>
        <p:nvPicPr>
          <p:cNvPr id="19" name="Bilde 18" descr="Et bilde som inneholder vann, utendørs, båt, person&#10;&#10;Automatisk generert beskrivelse">
            <a:extLst>
              <a:ext uri="{FF2B5EF4-FFF2-40B4-BE49-F238E27FC236}">
                <a16:creationId xmlns:a16="http://schemas.microsoft.com/office/drawing/2014/main" id="{49567A58-B81B-4B44-9C8D-9F447C893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2778829"/>
            <a:ext cx="2831392" cy="3928556"/>
          </a:xfrm>
          <a:prstGeom prst="rect">
            <a:avLst/>
          </a:prstGeom>
        </p:spPr>
      </p:pic>
      <p:pic>
        <p:nvPicPr>
          <p:cNvPr id="23" name="Bilde 22" descr="Et bilde som inneholder lys, utendørsobjekt&#10;&#10;Automatisk generert beskrivelse">
            <a:extLst>
              <a:ext uri="{FF2B5EF4-FFF2-40B4-BE49-F238E27FC236}">
                <a16:creationId xmlns:a16="http://schemas.microsoft.com/office/drawing/2014/main" id="{79F799E4-1CEE-4A61-8084-2236BF150555}"/>
              </a:ext>
            </a:extLst>
          </p:cNvPr>
          <p:cNvPicPr>
            <a:picLocks noChangeAspect="1"/>
          </p:cNvPicPr>
          <p:nvPr/>
        </p:nvPicPr>
        <p:blipFill rotWithShape="1">
          <a:blip r:embed="rId5">
            <a:extLst>
              <a:ext uri="{28A0092B-C50C-407E-A947-70E740481C1C}">
                <a14:useLocalDpi xmlns:a14="http://schemas.microsoft.com/office/drawing/2010/main" val="0"/>
              </a:ext>
            </a:extLst>
          </a:blip>
          <a:srcRect t="8677" b="12434"/>
          <a:stretch/>
        </p:blipFill>
        <p:spPr>
          <a:xfrm>
            <a:off x="3465202" y="3068960"/>
            <a:ext cx="2213595" cy="1512168"/>
          </a:xfrm>
          <a:prstGeom prst="rect">
            <a:avLst/>
          </a:prstGeom>
        </p:spPr>
      </p:pic>
      <p:pic>
        <p:nvPicPr>
          <p:cNvPr id="25" name="Bilde 24" descr="Et bilde som inneholder utendørs&#10;&#10;Automatisk generert beskrivelse">
            <a:extLst>
              <a:ext uri="{FF2B5EF4-FFF2-40B4-BE49-F238E27FC236}">
                <a16:creationId xmlns:a16="http://schemas.microsoft.com/office/drawing/2014/main" id="{965673A4-2094-4B30-8B18-B4BD598D41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6388" y="4070363"/>
            <a:ext cx="2467905" cy="1387239"/>
          </a:xfrm>
          <a:prstGeom prst="rect">
            <a:avLst/>
          </a:prstGeom>
        </p:spPr>
      </p:pic>
      <p:pic>
        <p:nvPicPr>
          <p:cNvPr id="27" name="Bilde 26" descr="Et bilde som inneholder tekst&#10;&#10;Automatisk generert beskrivelse">
            <a:extLst>
              <a:ext uri="{FF2B5EF4-FFF2-40B4-BE49-F238E27FC236}">
                <a16:creationId xmlns:a16="http://schemas.microsoft.com/office/drawing/2014/main" id="{021DB70D-70ED-44C1-89C2-9AEF84B4EC10}"/>
              </a:ext>
            </a:extLst>
          </p:cNvPr>
          <p:cNvPicPr>
            <a:picLocks noChangeAspect="1"/>
          </p:cNvPicPr>
          <p:nvPr/>
        </p:nvPicPr>
        <p:blipFill rotWithShape="1">
          <a:blip r:embed="rId7">
            <a:extLst>
              <a:ext uri="{28A0092B-C50C-407E-A947-70E740481C1C}">
                <a14:useLocalDpi xmlns:a14="http://schemas.microsoft.com/office/drawing/2010/main" val="0"/>
              </a:ext>
            </a:extLst>
          </a:blip>
          <a:srcRect l="49631" b="42581"/>
          <a:stretch/>
        </p:blipFill>
        <p:spPr>
          <a:xfrm>
            <a:off x="5917071" y="1987839"/>
            <a:ext cx="2339008" cy="1866493"/>
          </a:xfrm>
          <a:prstGeom prst="rect">
            <a:avLst/>
          </a:prstGeom>
        </p:spPr>
      </p:pic>
      <p:pic>
        <p:nvPicPr>
          <p:cNvPr id="29" name="Bilde 28">
            <a:extLst>
              <a:ext uri="{FF2B5EF4-FFF2-40B4-BE49-F238E27FC236}">
                <a16:creationId xmlns:a16="http://schemas.microsoft.com/office/drawing/2014/main" id="{92AF3A78-DAF0-46C0-BBF0-20B184084A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6296" y="133590"/>
            <a:ext cx="1697065" cy="15047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C62C86-D079-4121-BE19-A0B5AE6DF35F}"/>
              </a:ext>
            </a:extLst>
          </p:cNvPr>
          <p:cNvSpPr>
            <a:spLocks noGrp="1"/>
          </p:cNvSpPr>
          <p:nvPr>
            <p:ph type="title"/>
          </p:nvPr>
        </p:nvSpPr>
        <p:spPr/>
        <p:txBody>
          <a:bodyPr/>
          <a:lstStyle/>
          <a:p>
            <a:r>
              <a:rPr lang="nb-NO" dirty="0"/>
              <a:t>Rimelige helsekrav eller unødvendige begrensninger? Lik praksis..?</a:t>
            </a:r>
            <a:br>
              <a:rPr lang="nb-NO" dirty="0"/>
            </a:br>
            <a:r>
              <a:rPr lang="nb-NO" sz="1400" dirty="0" err="1"/>
              <a:t>Helsedir</a:t>
            </a:r>
            <a:r>
              <a:rPr lang="nb-NO" sz="1400" dirty="0"/>
              <a:t>. Veileder til forskrift om helsekrav for personer i arbeid på innretninger i petroleumsvirksomheten til havs – Statsforvalteren i Rogaland - fylkeslegen</a:t>
            </a:r>
          </a:p>
        </p:txBody>
      </p:sp>
      <p:sp>
        <p:nvSpPr>
          <p:cNvPr id="3" name="Plassholder for innhold 2">
            <a:extLst>
              <a:ext uri="{FF2B5EF4-FFF2-40B4-BE49-F238E27FC236}">
                <a16:creationId xmlns:a16="http://schemas.microsoft.com/office/drawing/2014/main" id="{7308049A-7F08-46FB-8498-124868D8B2A3}"/>
              </a:ext>
            </a:extLst>
          </p:cNvPr>
          <p:cNvSpPr>
            <a:spLocks noGrp="1"/>
          </p:cNvSpPr>
          <p:nvPr>
            <p:ph idx="1"/>
          </p:nvPr>
        </p:nvSpPr>
        <p:spPr/>
        <p:txBody>
          <a:bodyPr/>
          <a:lstStyle/>
          <a:p>
            <a:r>
              <a:rPr lang="nb-NO" dirty="0"/>
              <a:t>Sukkersyke</a:t>
            </a:r>
          </a:p>
          <a:p>
            <a:r>
              <a:rPr lang="nb-NO" dirty="0"/>
              <a:t>Hjertesykdommer</a:t>
            </a:r>
          </a:p>
          <a:p>
            <a:r>
              <a:rPr lang="nb-NO" dirty="0"/>
              <a:t>Hørsel/syn</a:t>
            </a:r>
          </a:p>
          <a:p>
            <a:r>
              <a:rPr lang="nb-NO" dirty="0"/>
              <a:t>BMI</a:t>
            </a:r>
          </a:p>
          <a:p>
            <a:r>
              <a:rPr lang="nb-NO" dirty="0" err="1"/>
              <a:t>Asberger</a:t>
            </a:r>
            <a:endParaRPr lang="nb-NO" dirty="0"/>
          </a:p>
          <a:p>
            <a:r>
              <a:rPr lang="nb-NO" dirty="0"/>
              <a:t>ADHD</a:t>
            </a:r>
          </a:p>
          <a:p>
            <a:r>
              <a:rPr lang="nb-NO" dirty="0"/>
              <a:t>Språk</a:t>
            </a:r>
          </a:p>
          <a:p>
            <a:r>
              <a:rPr lang="nb-NO" dirty="0"/>
              <a:t>Dysleksi</a:t>
            </a:r>
          </a:p>
          <a:p>
            <a:endParaRPr lang="nb-NO" dirty="0"/>
          </a:p>
          <a:p>
            <a:endParaRPr lang="nb-NO" dirty="0"/>
          </a:p>
          <a:p>
            <a:r>
              <a:rPr lang="nb-NO" dirty="0"/>
              <a:t>Er SAFE engasjert nok – noe vi bør ta tak i - LOL?  </a:t>
            </a:r>
          </a:p>
          <a:p>
            <a:endParaRPr lang="nb-NO" dirty="0"/>
          </a:p>
        </p:txBody>
      </p:sp>
      <p:sp>
        <p:nvSpPr>
          <p:cNvPr id="4" name="Plassholder for lysbildenummer 3">
            <a:extLst>
              <a:ext uri="{FF2B5EF4-FFF2-40B4-BE49-F238E27FC236}">
                <a16:creationId xmlns:a16="http://schemas.microsoft.com/office/drawing/2014/main" id="{48EF7EE6-F3D5-4A23-86EE-8B4D22C6D10A}"/>
              </a:ext>
            </a:extLst>
          </p:cNvPr>
          <p:cNvSpPr>
            <a:spLocks noGrp="1"/>
          </p:cNvSpPr>
          <p:nvPr>
            <p:ph type="sldNum" sz="quarter" idx="10"/>
          </p:nvPr>
        </p:nvSpPr>
        <p:spPr/>
        <p:txBody>
          <a:bodyPr/>
          <a:lstStyle/>
          <a:p>
            <a:pPr>
              <a:defRPr/>
            </a:pPr>
            <a:r>
              <a:rPr lang="nb-NO" altLang="nb-NO"/>
              <a:t>SIDE </a:t>
            </a:r>
            <a:fld id="{096E5274-F34F-45D6-9C76-4298D55B1D0B}" type="slidenum">
              <a:rPr lang="nb-NO" altLang="nb-NO" smtClean="0"/>
              <a:pPr>
                <a:defRPr/>
              </a:pPr>
              <a:t>10</a:t>
            </a:fld>
            <a:endParaRPr lang="nb-NO" altLang="nb-NO"/>
          </a:p>
        </p:txBody>
      </p:sp>
      <p:pic>
        <p:nvPicPr>
          <p:cNvPr id="6" name="Bilde 5" descr="Et bilde som inneholder tekst, utendørs&#10;&#10;Automatisk generert beskrivelse">
            <a:extLst>
              <a:ext uri="{FF2B5EF4-FFF2-40B4-BE49-F238E27FC236}">
                <a16:creationId xmlns:a16="http://schemas.microsoft.com/office/drawing/2014/main" id="{5AC0AEB7-7150-4F42-AD73-EA269688B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2276872"/>
            <a:ext cx="5505610" cy="2932336"/>
          </a:xfrm>
          <a:prstGeom prst="rect">
            <a:avLst/>
          </a:prstGeom>
        </p:spPr>
      </p:pic>
    </p:spTree>
    <p:extLst>
      <p:ext uri="{BB962C8B-B14F-4D97-AF65-F5344CB8AC3E}">
        <p14:creationId xmlns:p14="http://schemas.microsoft.com/office/powerpoint/2010/main" val="937444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6821C1-A670-4D6A-8339-9F0653AA6BAB}"/>
              </a:ext>
            </a:extLst>
          </p:cNvPr>
          <p:cNvSpPr>
            <a:spLocks noGrp="1"/>
          </p:cNvSpPr>
          <p:nvPr>
            <p:ph type="title"/>
          </p:nvPr>
        </p:nvSpPr>
        <p:spPr>
          <a:xfrm>
            <a:off x="251520" y="113160"/>
            <a:ext cx="8496944" cy="1066800"/>
          </a:xfrm>
        </p:spPr>
        <p:txBody>
          <a:bodyPr/>
          <a:lstStyle/>
          <a:p>
            <a:pPr algn="ctr"/>
            <a:r>
              <a:rPr lang="nb-NO" b="1" dirty="0"/>
              <a:t>Mobbing og trakassering borte eller bare glemt?</a:t>
            </a:r>
            <a:br>
              <a:rPr lang="nb-NO" b="1" dirty="0"/>
            </a:br>
            <a:r>
              <a:rPr lang="nb-NO" b="1" dirty="0"/>
              <a:t>Hva er akseptabelt? Utenforskap kan være mye</a:t>
            </a:r>
          </a:p>
        </p:txBody>
      </p:sp>
      <p:pic>
        <p:nvPicPr>
          <p:cNvPr id="6" name="Plassholder for innhold 5" descr="Et bilde som inneholder tekst, utklipp&#10;&#10;Automatisk generert beskrivelse">
            <a:extLst>
              <a:ext uri="{FF2B5EF4-FFF2-40B4-BE49-F238E27FC236}">
                <a16:creationId xmlns:a16="http://schemas.microsoft.com/office/drawing/2014/main" id="{710BE856-ABEB-4C94-9183-81A4B58FAD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36096" y="2060848"/>
            <a:ext cx="3129270" cy="2026146"/>
          </a:xfrm>
        </p:spPr>
      </p:pic>
      <p:sp>
        <p:nvSpPr>
          <p:cNvPr id="4" name="Plassholder for lysbildenummer 3">
            <a:extLst>
              <a:ext uri="{FF2B5EF4-FFF2-40B4-BE49-F238E27FC236}">
                <a16:creationId xmlns:a16="http://schemas.microsoft.com/office/drawing/2014/main" id="{776AEDB4-8580-48B9-AD6D-8BBB54566281}"/>
              </a:ext>
            </a:extLst>
          </p:cNvPr>
          <p:cNvSpPr>
            <a:spLocks noGrp="1"/>
          </p:cNvSpPr>
          <p:nvPr>
            <p:ph type="sldNum" sz="quarter" idx="10"/>
          </p:nvPr>
        </p:nvSpPr>
        <p:spPr/>
        <p:txBody>
          <a:bodyPr/>
          <a:lstStyle/>
          <a:p>
            <a:pPr>
              <a:defRPr/>
            </a:pPr>
            <a:r>
              <a:rPr lang="nb-NO" altLang="nb-NO"/>
              <a:t>SIDE </a:t>
            </a:r>
            <a:fld id="{096E5274-F34F-45D6-9C76-4298D55B1D0B}" type="slidenum">
              <a:rPr lang="nb-NO" altLang="nb-NO" smtClean="0"/>
              <a:pPr>
                <a:defRPr/>
              </a:pPr>
              <a:t>11</a:t>
            </a:fld>
            <a:endParaRPr lang="nb-NO" altLang="nb-NO"/>
          </a:p>
        </p:txBody>
      </p:sp>
      <p:pic>
        <p:nvPicPr>
          <p:cNvPr id="3074" name="Picture 2" descr="Bilderesultat for varsling arbeidsplassen">
            <a:extLst>
              <a:ext uri="{FF2B5EF4-FFF2-40B4-BE49-F238E27FC236}">
                <a16:creationId xmlns:a16="http://schemas.microsoft.com/office/drawing/2014/main" id="{05AC96E7-82E2-4FC3-89FA-4060801C56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470" y="3839781"/>
            <a:ext cx="1524000" cy="1333500"/>
          </a:xfrm>
          <a:prstGeom prst="rect">
            <a:avLst/>
          </a:prstGeom>
          <a:noFill/>
          <a:extLst>
            <a:ext uri="{909E8E84-426E-40DD-AFC4-6F175D3DCCD1}">
              <a14:hiddenFill xmlns:a14="http://schemas.microsoft.com/office/drawing/2010/main">
                <a:solidFill>
                  <a:srgbClr val="FFFFFF"/>
                </a:solidFill>
              </a14:hiddenFill>
            </a:ext>
          </a:extLst>
        </p:spPr>
      </p:pic>
      <p:sp>
        <p:nvSpPr>
          <p:cNvPr id="9" name="TekstSylinder 8">
            <a:extLst>
              <a:ext uri="{FF2B5EF4-FFF2-40B4-BE49-F238E27FC236}">
                <a16:creationId xmlns:a16="http://schemas.microsoft.com/office/drawing/2014/main" id="{9AADF6C3-A8E2-4F0E-8CE7-44343E1DEE4D}"/>
              </a:ext>
            </a:extLst>
          </p:cNvPr>
          <p:cNvSpPr txBox="1"/>
          <p:nvPr/>
        </p:nvSpPr>
        <p:spPr>
          <a:xfrm>
            <a:off x="857470" y="5173281"/>
            <a:ext cx="4578626" cy="954107"/>
          </a:xfrm>
          <a:prstGeom prst="rect">
            <a:avLst/>
          </a:prstGeom>
          <a:noFill/>
        </p:spPr>
        <p:txBody>
          <a:bodyPr wrap="square">
            <a:spAutoFit/>
          </a:bodyPr>
          <a:lstStyle/>
          <a:p>
            <a:r>
              <a:rPr lang="nb-NO" sz="1400" b="1" dirty="0"/>
              <a:t>Vern mot gjengjeldelse</a:t>
            </a:r>
          </a:p>
          <a:p>
            <a:r>
              <a:rPr lang="nb-NO" sz="1400" dirty="0"/>
              <a:t>Varslingsbestemmelsene i arbeidsmiljøloven presiserer at arbeidstakere som varsler om kritikkverdige forhold, har et vern mot gjengjeldelse, MEN..</a:t>
            </a:r>
          </a:p>
        </p:txBody>
      </p:sp>
      <p:sp>
        <p:nvSpPr>
          <p:cNvPr id="13" name="TekstSylinder 12">
            <a:extLst>
              <a:ext uri="{FF2B5EF4-FFF2-40B4-BE49-F238E27FC236}">
                <a16:creationId xmlns:a16="http://schemas.microsoft.com/office/drawing/2014/main" id="{EDEF8D50-1D21-42B8-B02F-4BD828EB6407}"/>
              </a:ext>
            </a:extLst>
          </p:cNvPr>
          <p:cNvSpPr txBox="1"/>
          <p:nvPr/>
        </p:nvSpPr>
        <p:spPr>
          <a:xfrm>
            <a:off x="578634" y="3474960"/>
            <a:ext cx="4578626" cy="307777"/>
          </a:xfrm>
          <a:prstGeom prst="rect">
            <a:avLst/>
          </a:prstGeom>
          <a:noFill/>
        </p:spPr>
        <p:txBody>
          <a:bodyPr wrap="square">
            <a:spAutoFit/>
          </a:bodyPr>
          <a:lstStyle/>
          <a:p>
            <a:r>
              <a:rPr lang="nb-NO" sz="1400" dirty="0">
                <a:effectLst/>
              </a:rPr>
              <a:t>§ 2 A-2. Fremgangsmåte ved </a:t>
            </a:r>
            <a:r>
              <a:rPr lang="nb-NO" sz="1400" dirty="0" err="1">
                <a:effectLst/>
              </a:rPr>
              <a:t>varsling..d</a:t>
            </a:r>
            <a:r>
              <a:rPr lang="nb-NO" sz="1400" dirty="0">
                <a:effectLst/>
              </a:rPr>
              <a:t>) via VO</a:t>
            </a:r>
            <a:endParaRPr lang="nb-NO" sz="1400" dirty="0"/>
          </a:p>
        </p:txBody>
      </p:sp>
      <p:sp>
        <p:nvSpPr>
          <p:cNvPr id="15" name="TekstSylinder 14">
            <a:extLst>
              <a:ext uri="{FF2B5EF4-FFF2-40B4-BE49-F238E27FC236}">
                <a16:creationId xmlns:a16="http://schemas.microsoft.com/office/drawing/2014/main" id="{6B869F28-3478-47EE-AA77-BCA4A6C32A14}"/>
              </a:ext>
            </a:extLst>
          </p:cNvPr>
          <p:cNvSpPr txBox="1"/>
          <p:nvPr/>
        </p:nvSpPr>
        <p:spPr>
          <a:xfrm>
            <a:off x="544016" y="2373204"/>
            <a:ext cx="4578626" cy="523220"/>
          </a:xfrm>
          <a:prstGeom prst="rect">
            <a:avLst/>
          </a:prstGeom>
          <a:noFill/>
        </p:spPr>
        <p:txBody>
          <a:bodyPr wrap="square">
            <a:spAutoFit/>
          </a:bodyPr>
          <a:lstStyle/>
          <a:p>
            <a:r>
              <a:rPr lang="nb-NO" sz="1400" dirty="0" err="1"/>
              <a:t>Aml</a:t>
            </a:r>
            <a:r>
              <a:rPr lang="nb-NO" sz="1400" dirty="0"/>
              <a:t>. 4-3-(3) forbyr trakassering og annen utilbørlig </a:t>
            </a:r>
            <a:r>
              <a:rPr lang="nb-NO" sz="1400" dirty="0" err="1"/>
              <a:t>oppførsel..bruker</a:t>
            </a:r>
            <a:r>
              <a:rPr lang="nb-NO" sz="1400" dirty="0"/>
              <a:t> ikke ordet mobbing</a:t>
            </a:r>
          </a:p>
        </p:txBody>
      </p:sp>
    </p:spTree>
    <p:extLst>
      <p:ext uri="{BB962C8B-B14F-4D97-AF65-F5344CB8AC3E}">
        <p14:creationId xmlns:p14="http://schemas.microsoft.com/office/powerpoint/2010/main" val="1095758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000858-2057-4056-870E-24C46286D3BD}"/>
              </a:ext>
            </a:extLst>
          </p:cNvPr>
          <p:cNvSpPr>
            <a:spLocks noGrp="1"/>
          </p:cNvSpPr>
          <p:nvPr>
            <p:ph type="title"/>
          </p:nvPr>
        </p:nvSpPr>
        <p:spPr/>
        <p:txBody>
          <a:bodyPr/>
          <a:lstStyle/>
          <a:p>
            <a:r>
              <a:rPr lang="nb-NO" dirty="0">
                <a:solidFill>
                  <a:srgbClr val="FF0000"/>
                </a:solidFill>
              </a:rPr>
              <a:t>Psykososialt arbeidsmiljø </a:t>
            </a:r>
            <a:r>
              <a:rPr lang="nb-NO" dirty="0"/>
              <a:t>– </a:t>
            </a:r>
            <a:r>
              <a:rPr lang="nb-NO" dirty="0" err="1"/>
              <a:t>Aml</a:t>
            </a:r>
            <a:r>
              <a:rPr lang="nb-NO" dirty="0"/>
              <a:t>. 4-3</a:t>
            </a:r>
          </a:p>
        </p:txBody>
      </p:sp>
      <p:sp>
        <p:nvSpPr>
          <p:cNvPr id="3" name="Plassholder for innhold 2">
            <a:extLst>
              <a:ext uri="{FF2B5EF4-FFF2-40B4-BE49-F238E27FC236}">
                <a16:creationId xmlns:a16="http://schemas.microsoft.com/office/drawing/2014/main" id="{74727AFC-37D4-444C-845D-57691AC02B15}"/>
              </a:ext>
            </a:extLst>
          </p:cNvPr>
          <p:cNvSpPr>
            <a:spLocks noGrp="1"/>
          </p:cNvSpPr>
          <p:nvPr>
            <p:ph idx="1"/>
          </p:nvPr>
        </p:nvSpPr>
        <p:spPr/>
        <p:txBody>
          <a:bodyPr/>
          <a:lstStyle/>
          <a:p>
            <a:r>
              <a:rPr lang="nb-NO" dirty="0"/>
              <a:t>Krav til et fullt ut forsvarlig arbeidsmiljø. </a:t>
            </a:r>
            <a:r>
              <a:rPr lang="nb-NO" dirty="0">
                <a:solidFill>
                  <a:srgbClr val="FF0000"/>
                </a:solidFill>
              </a:rPr>
              <a:t>Også når det gjelder psykososialt</a:t>
            </a:r>
            <a:r>
              <a:rPr lang="nb-NO" dirty="0"/>
              <a:t>..</a:t>
            </a:r>
          </a:p>
          <a:p>
            <a:endParaRPr lang="nb-NO" dirty="0"/>
          </a:p>
          <a:p>
            <a:pPr lvl="1"/>
            <a:r>
              <a:rPr lang="nb-NO" dirty="0"/>
              <a:t>Integritet og verdighet</a:t>
            </a:r>
          </a:p>
          <a:p>
            <a:pPr lvl="1"/>
            <a:r>
              <a:rPr lang="nb-NO" dirty="0"/>
              <a:t>Kontakt og kommunikasjon</a:t>
            </a:r>
          </a:p>
          <a:p>
            <a:pPr lvl="1"/>
            <a:r>
              <a:rPr lang="nb-NO" dirty="0"/>
              <a:t>Trakassering og annen utilbørlig opptreden</a:t>
            </a:r>
          </a:p>
          <a:p>
            <a:pPr lvl="1"/>
            <a:r>
              <a:rPr lang="nb-NO" dirty="0"/>
              <a:t>Vold, trusler og uheldig belastning i kontakt med andre</a:t>
            </a:r>
          </a:p>
          <a:p>
            <a:pPr lvl="1"/>
            <a:r>
              <a:rPr lang="nb-NO" dirty="0"/>
              <a:t>Arbeidsrelatert stress</a:t>
            </a:r>
          </a:p>
          <a:p>
            <a:pPr lvl="1"/>
            <a:r>
              <a:rPr lang="nb-NO" dirty="0"/>
              <a:t>Konflikt</a:t>
            </a:r>
          </a:p>
          <a:p>
            <a:pPr lvl="1"/>
            <a:endParaRPr lang="nb-NO" dirty="0"/>
          </a:p>
          <a:p>
            <a:pPr marL="457200" lvl="1" indent="0">
              <a:buNone/>
            </a:pPr>
            <a:endParaRPr lang="nb-NO" dirty="0"/>
          </a:p>
        </p:txBody>
      </p:sp>
      <p:sp>
        <p:nvSpPr>
          <p:cNvPr id="4" name="Plassholder for lysbildenummer 3">
            <a:extLst>
              <a:ext uri="{FF2B5EF4-FFF2-40B4-BE49-F238E27FC236}">
                <a16:creationId xmlns:a16="http://schemas.microsoft.com/office/drawing/2014/main" id="{F58D5088-4244-42BC-A671-B77779D0F3EB}"/>
              </a:ext>
            </a:extLst>
          </p:cNvPr>
          <p:cNvSpPr>
            <a:spLocks noGrp="1"/>
          </p:cNvSpPr>
          <p:nvPr>
            <p:ph type="sldNum" sz="quarter" idx="10"/>
          </p:nvPr>
        </p:nvSpPr>
        <p:spPr/>
        <p:txBody>
          <a:bodyPr/>
          <a:lstStyle/>
          <a:p>
            <a:pPr>
              <a:defRPr/>
            </a:pPr>
            <a:r>
              <a:rPr lang="nb-NO" altLang="nb-NO"/>
              <a:t>SIDE </a:t>
            </a:r>
            <a:fld id="{096E5274-F34F-45D6-9C76-4298D55B1D0B}" type="slidenum">
              <a:rPr lang="nb-NO" altLang="nb-NO" smtClean="0"/>
              <a:pPr>
                <a:defRPr/>
              </a:pPr>
              <a:t>12</a:t>
            </a:fld>
            <a:endParaRPr lang="nb-NO" altLang="nb-NO"/>
          </a:p>
        </p:txBody>
      </p:sp>
    </p:spTree>
    <p:extLst>
      <p:ext uri="{BB962C8B-B14F-4D97-AF65-F5344CB8AC3E}">
        <p14:creationId xmlns:p14="http://schemas.microsoft.com/office/powerpoint/2010/main" val="337895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BE6501-B5D1-4F37-AC0F-E57451D2977D}"/>
              </a:ext>
            </a:extLst>
          </p:cNvPr>
          <p:cNvSpPr>
            <a:spLocks noGrp="1"/>
          </p:cNvSpPr>
          <p:nvPr>
            <p:ph type="title"/>
          </p:nvPr>
        </p:nvSpPr>
        <p:spPr/>
        <p:txBody>
          <a:bodyPr/>
          <a:lstStyle/>
          <a:p>
            <a:r>
              <a:rPr lang="nb-NO" dirty="0">
                <a:solidFill>
                  <a:srgbClr val="FF0000"/>
                </a:solidFill>
              </a:rPr>
              <a:t>Psykososialt arbeidsmiljø </a:t>
            </a:r>
          </a:p>
        </p:txBody>
      </p:sp>
      <p:sp>
        <p:nvSpPr>
          <p:cNvPr id="3" name="Plassholder for innhold 2">
            <a:extLst>
              <a:ext uri="{FF2B5EF4-FFF2-40B4-BE49-F238E27FC236}">
                <a16:creationId xmlns:a16="http://schemas.microsoft.com/office/drawing/2014/main" id="{48468B39-24A8-44D6-BA90-72EE169C99E0}"/>
              </a:ext>
            </a:extLst>
          </p:cNvPr>
          <p:cNvSpPr>
            <a:spLocks noGrp="1"/>
          </p:cNvSpPr>
          <p:nvPr>
            <p:ph idx="1"/>
          </p:nvPr>
        </p:nvSpPr>
        <p:spPr/>
        <p:txBody>
          <a:bodyPr/>
          <a:lstStyle/>
          <a:p>
            <a:r>
              <a:rPr lang="nb-NO" dirty="0"/>
              <a:t>Sykefravær</a:t>
            </a:r>
          </a:p>
          <a:p>
            <a:endParaRPr lang="nb-NO" dirty="0"/>
          </a:p>
          <a:p>
            <a:r>
              <a:rPr lang="nb-NO" dirty="0"/>
              <a:t>Ledelse</a:t>
            </a:r>
          </a:p>
          <a:p>
            <a:r>
              <a:rPr lang="nb-NO" dirty="0"/>
              <a:t>Involvering</a:t>
            </a:r>
          </a:p>
          <a:p>
            <a:r>
              <a:rPr lang="nb-NO" dirty="0"/>
              <a:t>Drøfting</a:t>
            </a:r>
          </a:p>
          <a:p>
            <a:r>
              <a:rPr lang="nb-NO" dirty="0"/>
              <a:t>Avklarte ansvarsforhold</a:t>
            </a:r>
          </a:p>
          <a:p>
            <a:r>
              <a:rPr lang="nb-NO" dirty="0"/>
              <a:t>Organisering</a:t>
            </a:r>
          </a:p>
          <a:p>
            <a:r>
              <a:rPr lang="nb-NO" dirty="0"/>
              <a:t>Klare retningslinjer – lavest mulig nivå, men overordnet plan og system</a:t>
            </a:r>
          </a:p>
          <a:p>
            <a:r>
              <a:rPr lang="nb-NO" dirty="0"/>
              <a:t>Kontrolltiltak</a:t>
            </a:r>
          </a:p>
          <a:p>
            <a:endParaRPr lang="nb-NO" dirty="0"/>
          </a:p>
          <a:p>
            <a:endParaRPr lang="nb-NO" dirty="0"/>
          </a:p>
        </p:txBody>
      </p:sp>
      <p:sp>
        <p:nvSpPr>
          <p:cNvPr id="4" name="Plassholder for lysbildenummer 3">
            <a:extLst>
              <a:ext uri="{FF2B5EF4-FFF2-40B4-BE49-F238E27FC236}">
                <a16:creationId xmlns:a16="http://schemas.microsoft.com/office/drawing/2014/main" id="{40B8CC3B-526C-49A1-9C9C-78DE14C3B9BA}"/>
              </a:ext>
            </a:extLst>
          </p:cNvPr>
          <p:cNvSpPr>
            <a:spLocks noGrp="1"/>
          </p:cNvSpPr>
          <p:nvPr>
            <p:ph type="sldNum" sz="quarter" idx="10"/>
          </p:nvPr>
        </p:nvSpPr>
        <p:spPr/>
        <p:txBody>
          <a:bodyPr/>
          <a:lstStyle/>
          <a:p>
            <a:pPr>
              <a:defRPr/>
            </a:pPr>
            <a:r>
              <a:rPr lang="nb-NO" altLang="nb-NO"/>
              <a:t>SIDE </a:t>
            </a:r>
            <a:fld id="{096E5274-F34F-45D6-9C76-4298D55B1D0B}" type="slidenum">
              <a:rPr lang="nb-NO" altLang="nb-NO" smtClean="0"/>
              <a:pPr>
                <a:defRPr/>
              </a:pPr>
              <a:t>13</a:t>
            </a:fld>
            <a:endParaRPr lang="nb-NO" altLang="nb-NO"/>
          </a:p>
        </p:txBody>
      </p:sp>
    </p:spTree>
    <p:extLst>
      <p:ext uri="{BB962C8B-B14F-4D97-AF65-F5344CB8AC3E}">
        <p14:creationId xmlns:p14="http://schemas.microsoft.com/office/powerpoint/2010/main" val="200236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84B01107-CB71-4B65-994D-69A813EFEF9D}"/>
              </a:ext>
            </a:extLst>
          </p:cNvPr>
          <p:cNvPicPr>
            <a:picLocks noChangeAspect="1"/>
          </p:cNvPicPr>
          <p:nvPr/>
        </p:nvPicPr>
        <p:blipFill>
          <a:blip r:embed="rId3"/>
          <a:stretch>
            <a:fillRect/>
          </a:stretch>
        </p:blipFill>
        <p:spPr>
          <a:xfrm>
            <a:off x="930622" y="4846471"/>
            <a:ext cx="2962275" cy="1543050"/>
          </a:xfrm>
          <a:prstGeom prst="rect">
            <a:avLst/>
          </a:prstGeom>
        </p:spPr>
      </p:pic>
      <p:sp>
        <p:nvSpPr>
          <p:cNvPr id="3" name="Tittel 2">
            <a:extLst>
              <a:ext uri="{FF2B5EF4-FFF2-40B4-BE49-F238E27FC236}">
                <a16:creationId xmlns:a16="http://schemas.microsoft.com/office/drawing/2014/main" id="{10006B85-7C37-49CD-BC8C-9573C8042990}"/>
              </a:ext>
            </a:extLst>
          </p:cNvPr>
          <p:cNvSpPr>
            <a:spLocks noGrp="1"/>
          </p:cNvSpPr>
          <p:nvPr>
            <p:ph type="title"/>
          </p:nvPr>
        </p:nvSpPr>
        <p:spPr/>
        <p:txBody>
          <a:bodyPr/>
          <a:lstStyle/>
          <a:p>
            <a:r>
              <a:rPr lang="nb-NO" dirty="0"/>
              <a:t>En ideell organisasjon</a:t>
            </a:r>
          </a:p>
        </p:txBody>
      </p:sp>
      <p:sp>
        <p:nvSpPr>
          <p:cNvPr id="4" name="Plassholder for innhold 3">
            <a:extLst>
              <a:ext uri="{FF2B5EF4-FFF2-40B4-BE49-F238E27FC236}">
                <a16:creationId xmlns:a16="http://schemas.microsoft.com/office/drawing/2014/main" id="{C8D08B74-8D35-428D-AD98-C9E52396A1D3}"/>
              </a:ext>
            </a:extLst>
          </p:cNvPr>
          <p:cNvSpPr>
            <a:spLocks noGrp="1"/>
          </p:cNvSpPr>
          <p:nvPr>
            <p:ph sz="half" idx="1"/>
          </p:nvPr>
        </p:nvSpPr>
        <p:spPr>
          <a:xfrm>
            <a:off x="457200" y="1268760"/>
            <a:ext cx="4762872" cy="4857403"/>
          </a:xfrm>
        </p:spPr>
        <p:txBody>
          <a:bodyPr>
            <a:normAutofit fontScale="92500" lnSpcReduction="20000"/>
          </a:bodyPr>
          <a:lstStyle/>
          <a:p>
            <a:r>
              <a:rPr lang="nb-NO" dirty="0"/>
              <a:t>Eid av parter i arbeidslivet samt små og store private bedrifter og offentlige virksomheter. </a:t>
            </a:r>
          </a:p>
          <a:p>
            <a:r>
              <a:rPr lang="nb-NO" dirty="0"/>
              <a:t>Opplæring og veiledning av ledere, verneombud, hovedverneombud og tillitsvalgte i arbeidsmiljøarbeid</a:t>
            </a:r>
          </a:p>
          <a:p>
            <a:r>
              <a:rPr lang="nb-NO" dirty="0"/>
              <a:t>Vi har kursene HVO rolle og oppgaver og et eget kurs for HVO i petroleumsindustrien</a:t>
            </a:r>
          </a:p>
          <a:p>
            <a:r>
              <a:rPr lang="nb-NO" dirty="0"/>
              <a:t>Vi håper å se dere alle på arbeidsmiljøkongressen 26-27 april 2022 i Bergen</a:t>
            </a:r>
          </a:p>
          <a:p>
            <a:endParaRPr lang="nb-NO" dirty="0"/>
          </a:p>
          <a:p>
            <a:endParaRPr lang="nb-NO" dirty="0"/>
          </a:p>
        </p:txBody>
      </p:sp>
      <p:pic>
        <p:nvPicPr>
          <p:cNvPr id="10" name="Plassholder for innhold 9">
            <a:extLst>
              <a:ext uri="{FF2B5EF4-FFF2-40B4-BE49-F238E27FC236}">
                <a16:creationId xmlns:a16="http://schemas.microsoft.com/office/drawing/2014/main" id="{022EC987-AB79-41E9-8AB8-22957654F350}"/>
              </a:ext>
            </a:extLst>
          </p:cNvPr>
          <p:cNvPicPr>
            <a:picLocks noGrp="1" noChangeAspect="1"/>
          </p:cNvPicPr>
          <p:nvPr>
            <p:ph sz="half" idx="2"/>
          </p:nvPr>
        </p:nvPicPr>
        <p:blipFill>
          <a:blip r:embed="rId4"/>
          <a:stretch>
            <a:fillRect/>
          </a:stretch>
        </p:blipFill>
        <p:spPr>
          <a:xfrm>
            <a:off x="7314050" y="2852071"/>
            <a:ext cx="1378495" cy="1570106"/>
          </a:xfrm>
          <a:prstGeom prst="rect">
            <a:avLst/>
          </a:prstGeom>
        </p:spPr>
      </p:pic>
      <p:sp>
        <p:nvSpPr>
          <p:cNvPr id="2" name="Plassholder for bunntekst 1">
            <a:extLst>
              <a:ext uri="{FF2B5EF4-FFF2-40B4-BE49-F238E27FC236}">
                <a16:creationId xmlns:a16="http://schemas.microsoft.com/office/drawing/2014/main" id="{0E5FAC6A-6F55-4F39-955D-457916CE34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tint val="75000"/>
                  </a:prstClr>
                </a:solidFill>
                <a:effectLst/>
                <a:uLnTx/>
                <a:uFillTx/>
                <a:latin typeface="Calibri"/>
                <a:ea typeface="+mn-ea"/>
                <a:cs typeface="+mn-cs"/>
              </a:rPr>
              <a:t>www.arbeidsmiljo.no </a:t>
            </a:r>
          </a:p>
        </p:txBody>
      </p:sp>
      <p:pic>
        <p:nvPicPr>
          <p:cNvPr id="6" name="Bilde 5">
            <a:extLst>
              <a:ext uri="{FF2B5EF4-FFF2-40B4-BE49-F238E27FC236}">
                <a16:creationId xmlns:a16="http://schemas.microsoft.com/office/drawing/2014/main" id="{BF4AC2D6-1B6D-4310-841F-2244D9EBA55C}"/>
              </a:ext>
            </a:extLst>
          </p:cNvPr>
          <p:cNvPicPr>
            <a:picLocks noChangeAspect="1"/>
          </p:cNvPicPr>
          <p:nvPr/>
        </p:nvPicPr>
        <p:blipFill>
          <a:blip r:embed="rId5"/>
          <a:stretch>
            <a:fillRect/>
          </a:stretch>
        </p:blipFill>
        <p:spPr>
          <a:xfrm rot="20524551">
            <a:off x="5073998" y="1367987"/>
            <a:ext cx="3209925" cy="1428750"/>
          </a:xfrm>
          <a:prstGeom prst="rect">
            <a:avLst/>
          </a:prstGeom>
        </p:spPr>
      </p:pic>
      <p:pic>
        <p:nvPicPr>
          <p:cNvPr id="7" name="Bilde 6">
            <a:extLst>
              <a:ext uri="{FF2B5EF4-FFF2-40B4-BE49-F238E27FC236}">
                <a16:creationId xmlns:a16="http://schemas.microsoft.com/office/drawing/2014/main" id="{02050598-3B76-4332-87B0-1FB04EC49204}"/>
              </a:ext>
            </a:extLst>
          </p:cNvPr>
          <p:cNvPicPr>
            <a:picLocks noChangeAspect="1"/>
          </p:cNvPicPr>
          <p:nvPr/>
        </p:nvPicPr>
        <p:blipFill>
          <a:blip r:embed="rId6"/>
          <a:stretch>
            <a:fillRect/>
          </a:stretch>
        </p:blipFill>
        <p:spPr>
          <a:xfrm rot="910143">
            <a:off x="3152702" y="2965612"/>
            <a:ext cx="3409950" cy="1343025"/>
          </a:xfrm>
          <a:prstGeom prst="rect">
            <a:avLst/>
          </a:prstGeom>
        </p:spPr>
      </p:pic>
      <p:pic>
        <p:nvPicPr>
          <p:cNvPr id="8" name="Bilde 7">
            <a:extLst>
              <a:ext uri="{FF2B5EF4-FFF2-40B4-BE49-F238E27FC236}">
                <a16:creationId xmlns:a16="http://schemas.microsoft.com/office/drawing/2014/main" id="{E68D9E50-B743-4CA0-91F4-75103CB8291B}"/>
              </a:ext>
            </a:extLst>
          </p:cNvPr>
          <p:cNvPicPr>
            <a:picLocks noChangeAspect="1"/>
          </p:cNvPicPr>
          <p:nvPr/>
        </p:nvPicPr>
        <p:blipFill>
          <a:blip r:embed="rId7"/>
          <a:stretch>
            <a:fillRect/>
          </a:stretch>
        </p:blipFill>
        <p:spPr>
          <a:xfrm rot="19999341">
            <a:off x="707969" y="3240879"/>
            <a:ext cx="1314450" cy="1428750"/>
          </a:xfrm>
          <a:prstGeom prst="rect">
            <a:avLst/>
          </a:prstGeom>
        </p:spPr>
      </p:pic>
      <p:pic>
        <p:nvPicPr>
          <p:cNvPr id="11" name="Bilde 10">
            <a:extLst>
              <a:ext uri="{FF2B5EF4-FFF2-40B4-BE49-F238E27FC236}">
                <a16:creationId xmlns:a16="http://schemas.microsoft.com/office/drawing/2014/main" id="{F1ADBE1D-A739-4A3F-B342-106B2E5CFAC4}"/>
              </a:ext>
            </a:extLst>
          </p:cNvPr>
          <p:cNvPicPr>
            <a:picLocks noChangeAspect="1"/>
          </p:cNvPicPr>
          <p:nvPr/>
        </p:nvPicPr>
        <p:blipFill>
          <a:blip r:embed="rId8"/>
          <a:stretch>
            <a:fillRect/>
          </a:stretch>
        </p:blipFill>
        <p:spPr>
          <a:xfrm>
            <a:off x="4857677" y="4896230"/>
            <a:ext cx="3295650" cy="1171575"/>
          </a:xfrm>
          <a:prstGeom prst="rect">
            <a:avLst/>
          </a:prstGeom>
        </p:spPr>
      </p:pic>
      <p:pic>
        <p:nvPicPr>
          <p:cNvPr id="12" name="Bilde 11">
            <a:extLst>
              <a:ext uri="{FF2B5EF4-FFF2-40B4-BE49-F238E27FC236}">
                <a16:creationId xmlns:a16="http://schemas.microsoft.com/office/drawing/2014/main" id="{B2524204-50E4-4C50-B974-ECD944757446}"/>
              </a:ext>
            </a:extLst>
          </p:cNvPr>
          <p:cNvPicPr>
            <a:picLocks noChangeAspect="1"/>
          </p:cNvPicPr>
          <p:nvPr/>
        </p:nvPicPr>
        <p:blipFill rotWithShape="1">
          <a:blip r:embed="rId9"/>
          <a:srcRect l="15266" t="14933" r="13551" b="14907"/>
          <a:stretch/>
        </p:blipFill>
        <p:spPr>
          <a:xfrm rot="655888">
            <a:off x="5982650" y="1396234"/>
            <a:ext cx="2034044" cy="2138485"/>
          </a:xfrm>
          <a:prstGeom prst="rect">
            <a:avLst/>
          </a:prstGeom>
        </p:spPr>
      </p:pic>
      <p:pic>
        <p:nvPicPr>
          <p:cNvPr id="13" name="Bilde 12">
            <a:extLst>
              <a:ext uri="{FF2B5EF4-FFF2-40B4-BE49-F238E27FC236}">
                <a16:creationId xmlns:a16="http://schemas.microsoft.com/office/drawing/2014/main" id="{5A824E69-CB85-4BD6-827D-4C1AF5940919}"/>
              </a:ext>
            </a:extLst>
          </p:cNvPr>
          <p:cNvPicPr>
            <a:picLocks noChangeAspect="1"/>
          </p:cNvPicPr>
          <p:nvPr/>
        </p:nvPicPr>
        <p:blipFill>
          <a:blip r:embed="rId10"/>
          <a:stretch>
            <a:fillRect/>
          </a:stretch>
        </p:blipFill>
        <p:spPr>
          <a:xfrm>
            <a:off x="5717135" y="4188427"/>
            <a:ext cx="2590800" cy="1762125"/>
          </a:xfrm>
          <a:prstGeom prst="rect">
            <a:avLst/>
          </a:prstGeom>
        </p:spPr>
      </p:pic>
      <p:pic>
        <p:nvPicPr>
          <p:cNvPr id="14" name="Bilde 13">
            <a:extLst>
              <a:ext uri="{FF2B5EF4-FFF2-40B4-BE49-F238E27FC236}">
                <a16:creationId xmlns:a16="http://schemas.microsoft.com/office/drawing/2014/main" id="{73DF6765-3765-40D4-B45C-F1DEF8ADC9E4}"/>
              </a:ext>
            </a:extLst>
          </p:cNvPr>
          <p:cNvPicPr>
            <a:picLocks noChangeAspect="1"/>
          </p:cNvPicPr>
          <p:nvPr/>
        </p:nvPicPr>
        <p:blipFill>
          <a:blip r:embed="rId11"/>
          <a:stretch>
            <a:fillRect/>
          </a:stretch>
        </p:blipFill>
        <p:spPr>
          <a:xfrm>
            <a:off x="5227816" y="1049735"/>
            <a:ext cx="3569437" cy="5048709"/>
          </a:xfrm>
          <a:prstGeom prst="rect">
            <a:avLst/>
          </a:prstGeom>
        </p:spPr>
      </p:pic>
    </p:spTree>
    <p:extLst>
      <p:ext uri="{BB962C8B-B14F-4D97-AF65-F5344CB8AC3E}">
        <p14:creationId xmlns:p14="http://schemas.microsoft.com/office/powerpoint/2010/main" val="111370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par>
                          <p:cTn id="37" fill="hold">
                            <p:stCondLst>
                              <p:cond delay="4000"/>
                            </p:stCondLst>
                            <p:childTnLst>
                              <p:par>
                                <p:cTn id="38" presetID="31"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Effect transition="in" filter="fade">
                                      <p:cBhvr>
                                        <p:cTn id="55" dur="1000"/>
                                        <p:tgtEl>
                                          <p:spTgt spid="4">
                                            <p:txEl>
                                              <p:pRg st="1" end="1"/>
                                            </p:txEl>
                                          </p:spTgt>
                                        </p:tgtEl>
                                      </p:cBhvr>
                                    </p:animEffect>
                                    <p:anim calcmode="lin" valueType="num">
                                      <p:cBhvr>
                                        <p:cTn id="5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1" end="1"/>
                                            </p:txEl>
                                          </p:spTgt>
                                        </p:tgtEl>
                                        <p:attrNameLst>
                                          <p:attrName>ppt_y</p:attrName>
                                        </p:attrNameLst>
                                      </p:cBhvr>
                                      <p:tavLst>
                                        <p:tav tm="0">
                                          <p:val>
                                            <p:strVal val="#ppt_y+.1"/>
                                          </p:val>
                                        </p:tav>
                                        <p:tav tm="100000">
                                          <p:val>
                                            <p:strVal val="#ppt_y"/>
                                          </p:val>
                                        </p:tav>
                                      </p:tavLst>
                                    </p:anim>
                                  </p:childTnLst>
                                </p:cTn>
                              </p:par>
                              <p:par>
                                <p:cTn id="58" presetID="31" presetClass="exit" presetSubtype="0" fill="hold" nodeType="withEffect">
                                  <p:stCondLst>
                                    <p:cond delay="0"/>
                                  </p:stCondLst>
                                  <p:childTnLst>
                                    <p:anim calcmode="lin" valueType="num">
                                      <p:cBhvr>
                                        <p:cTn id="59" dur="1000"/>
                                        <p:tgtEl>
                                          <p:spTgt spid="6"/>
                                        </p:tgtEl>
                                        <p:attrNameLst>
                                          <p:attrName>ppt_w</p:attrName>
                                        </p:attrNameLst>
                                      </p:cBhvr>
                                      <p:tavLst>
                                        <p:tav tm="0">
                                          <p:val>
                                            <p:strVal val="ppt_w"/>
                                          </p:val>
                                        </p:tav>
                                        <p:tav tm="100000">
                                          <p:val>
                                            <p:fltVal val="0"/>
                                          </p:val>
                                        </p:tav>
                                      </p:tavLst>
                                    </p:anim>
                                    <p:anim calcmode="lin" valueType="num">
                                      <p:cBhvr>
                                        <p:cTn id="60" dur="1000"/>
                                        <p:tgtEl>
                                          <p:spTgt spid="6"/>
                                        </p:tgtEl>
                                        <p:attrNameLst>
                                          <p:attrName>ppt_h</p:attrName>
                                        </p:attrNameLst>
                                      </p:cBhvr>
                                      <p:tavLst>
                                        <p:tav tm="0">
                                          <p:val>
                                            <p:strVal val="ppt_h"/>
                                          </p:val>
                                        </p:tav>
                                        <p:tav tm="100000">
                                          <p:val>
                                            <p:fltVal val="0"/>
                                          </p:val>
                                        </p:tav>
                                      </p:tavLst>
                                    </p:anim>
                                    <p:anim calcmode="lin" valueType="num">
                                      <p:cBhvr>
                                        <p:cTn id="61" dur="1000"/>
                                        <p:tgtEl>
                                          <p:spTgt spid="6"/>
                                        </p:tgtEl>
                                        <p:attrNameLst>
                                          <p:attrName>style.rotation</p:attrName>
                                        </p:attrNameLst>
                                      </p:cBhvr>
                                      <p:tavLst>
                                        <p:tav tm="0">
                                          <p:val>
                                            <p:fltVal val="0"/>
                                          </p:val>
                                        </p:tav>
                                        <p:tav tm="100000">
                                          <p:val>
                                            <p:fltVal val="90"/>
                                          </p:val>
                                        </p:tav>
                                      </p:tavLst>
                                    </p:anim>
                                    <p:animEffect transition="out" filter="fade">
                                      <p:cBhvr>
                                        <p:cTn id="62" dur="1000"/>
                                        <p:tgtEl>
                                          <p:spTgt spid="6"/>
                                        </p:tgtEl>
                                      </p:cBhvr>
                                    </p:animEffect>
                                    <p:set>
                                      <p:cBhvr>
                                        <p:cTn id="63" dur="1" fill="hold">
                                          <p:stCondLst>
                                            <p:cond delay="999"/>
                                          </p:stCondLst>
                                        </p:cTn>
                                        <p:tgtEl>
                                          <p:spTgt spid="6"/>
                                        </p:tgtEl>
                                        <p:attrNameLst>
                                          <p:attrName>style.visibility</p:attrName>
                                        </p:attrNameLst>
                                      </p:cBhvr>
                                      <p:to>
                                        <p:strVal val="hidden"/>
                                      </p:to>
                                    </p:set>
                                  </p:childTnLst>
                                </p:cTn>
                              </p:par>
                              <p:par>
                                <p:cTn id="64" presetID="31" presetClass="exit" presetSubtype="0" fill="hold" nodeType="withEffect">
                                  <p:stCondLst>
                                    <p:cond delay="0"/>
                                  </p:stCondLst>
                                  <p:childTnLst>
                                    <p:anim calcmode="lin" valueType="num">
                                      <p:cBhvr>
                                        <p:cTn id="65" dur="1000"/>
                                        <p:tgtEl>
                                          <p:spTgt spid="10"/>
                                        </p:tgtEl>
                                        <p:attrNameLst>
                                          <p:attrName>ppt_w</p:attrName>
                                        </p:attrNameLst>
                                      </p:cBhvr>
                                      <p:tavLst>
                                        <p:tav tm="0">
                                          <p:val>
                                            <p:strVal val="ppt_w"/>
                                          </p:val>
                                        </p:tav>
                                        <p:tav tm="100000">
                                          <p:val>
                                            <p:fltVal val="0"/>
                                          </p:val>
                                        </p:tav>
                                      </p:tavLst>
                                    </p:anim>
                                    <p:anim calcmode="lin" valueType="num">
                                      <p:cBhvr>
                                        <p:cTn id="66" dur="1000"/>
                                        <p:tgtEl>
                                          <p:spTgt spid="10"/>
                                        </p:tgtEl>
                                        <p:attrNameLst>
                                          <p:attrName>ppt_h</p:attrName>
                                        </p:attrNameLst>
                                      </p:cBhvr>
                                      <p:tavLst>
                                        <p:tav tm="0">
                                          <p:val>
                                            <p:strVal val="ppt_h"/>
                                          </p:val>
                                        </p:tav>
                                        <p:tav tm="100000">
                                          <p:val>
                                            <p:fltVal val="0"/>
                                          </p:val>
                                        </p:tav>
                                      </p:tavLst>
                                    </p:anim>
                                    <p:anim calcmode="lin" valueType="num">
                                      <p:cBhvr>
                                        <p:cTn id="67" dur="1000"/>
                                        <p:tgtEl>
                                          <p:spTgt spid="10"/>
                                        </p:tgtEl>
                                        <p:attrNameLst>
                                          <p:attrName>style.rotation</p:attrName>
                                        </p:attrNameLst>
                                      </p:cBhvr>
                                      <p:tavLst>
                                        <p:tav tm="0">
                                          <p:val>
                                            <p:fltVal val="0"/>
                                          </p:val>
                                        </p:tav>
                                        <p:tav tm="100000">
                                          <p:val>
                                            <p:fltVal val="90"/>
                                          </p:val>
                                        </p:tav>
                                      </p:tavLst>
                                    </p:anim>
                                    <p:animEffect transition="out" filter="fade">
                                      <p:cBhvr>
                                        <p:cTn id="68" dur="1000"/>
                                        <p:tgtEl>
                                          <p:spTgt spid="10"/>
                                        </p:tgtEl>
                                      </p:cBhvr>
                                    </p:animEffect>
                                    <p:set>
                                      <p:cBhvr>
                                        <p:cTn id="69" dur="1" fill="hold">
                                          <p:stCondLst>
                                            <p:cond delay="999"/>
                                          </p:stCondLst>
                                        </p:cTn>
                                        <p:tgtEl>
                                          <p:spTgt spid="10"/>
                                        </p:tgtEl>
                                        <p:attrNameLst>
                                          <p:attrName>style.visibility</p:attrName>
                                        </p:attrNameLst>
                                      </p:cBhvr>
                                      <p:to>
                                        <p:strVal val="hidden"/>
                                      </p:to>
                                    </p:set>
                                  </p:childTnLst>
                                </p:cTn>
                              </p:par>
                              <p:par>
                                <p:cTn id="70" presetID="31" presetClass="exit" presetSubtype="0" fill="hold" nodeType="withEffect">
                                  <p:stCondLst>
                                    <p:cond delay="0"/>
                                  </p:stCondLst>
                                  <p:childTnLst>
                                    <p:anim calcmode="lin" valueType="num">
                                      <p:cBhvr>
                                        <p:cTn id="71" dur="1000"/>
                                        <p:tgtEl>
                                          <p:spTgt spid="11"/>
                                        </p:tgtEl>
                                        <p:attrNameLst>
                                          <p:attrName>ppt_w</p:attrName>
                                        </p:attrNameLst>
                                      </p:cBhvr>
                                      <p:tavLst>
                                        <p:tav tm="0">
                                          <p:val>
                                            <p:strVal val="ppt_w"/>
                                          </p:val>
                                        </p:tav>
                                        <p:tav tm="100000">
                                          <p:val>
                                            <p:fltVal val="0"/>
                                          </p:val>
                                        </p:tav>
                                      </p:tavLst>
                                    </p:anim>
                                    <p:anim calcmode="lin" valueType="num">
                                      <p:cBhvr>
                                        <p:cTn id="72" dur="1000"/>
                                        <p:tgtEl>
                                          <p:spTgt spid="11"/>
                                        </p:tgtEl>
                                        <p:attrNameLst>
                                          <p:attrName>ppt_h</p:attrName>
                                        </p:attrNameLst>
                                      </p:cBhvr>
                                      <p:tavLst>
                                        <p:tav tm="0">
                                          <p:val>
                                            <p:strVal val="ppt_h"/>
                                          </p:val>
                                        </p:tav>
                                        <p:tav tm="100000">
                                          <p:val>
                                            <p:fltVal val="0"/>
                                          </p:val>
                                        </p:tav>
                                      </p:tavLst>
                                    </p:anim>
                                    <p:anim calcmode="lin" valueType="num">
                                      <p:cBhvr>
                                        <p:cTn id="73" dur="1000"/>
                                        <p:tgtEl>
                                          <p:spTgt spid="11"/>
                                        </p:tgtEl>
                                        <p:attrNameLst>
                                          <p:attrName>style.rotation</p:attrName>
                                        </p:attrNameLst>
                                      </p:cBhvr>
                                      <p:tavLst>
                                        <p:tav tm="0">
                                          <p:val>
                                            <p:fltVal val="0"/>
                                          </p:val>
                                        </p:tav>
                                        <p:tav tm="100000">
                                          <p:val>
                                            <p:fltVal val="90"/>
                                          </p:val>
                                        </p:tav>
                                      </p:tavLst>
                                    </p:anim>
                                    <p:animEffect transition="out" filter="fade">
                                      <p:cBhvr>
                                        <p:cTn id="74" dur="1000"/>
                                        <p:tgtEl>
                                          <p:spTgt spid="11"/>
                                        </p:tgtEl>
                                      </p:cBhvr>
                                    </p:animEffect>
                                    <p:set>
                                      <p:cBhvr>
                                        <p:cTn id="75" dur="1" fill="hold">
                                          <p:stCondLst>
                                            <p:cond delay="999"/>
                                          </p:stCondLst>
                                        </p:cTn>
                                        <p:tgtEl>
                                          <p:spTgt spid="11"/>
                                        </p:tgtEl>
                                        <p:attrNameLst>
                                          <p:attrName>style.visibility</p:attrName>
                                        </p:attrNameLst>
                                      </p:cBhvr>
                                      <p:to>
                                        <p:strVal val="hidden"/>
                                      </p:to>
                                    </p:set>
                                  </p:childTnLst>
                                </p:cTn>
                              </p:par>
                              <p:par>
                                <p:cTn id="76" presetID="31" presetClass="exit" presetSubtype="0" fill="hold" nodeType="withEffect">
                                  <p:stCondLst>
                                    <p:cond delay="0"/>
                                  </p:stCondLst>
                                  <p:childTnLst>
                                    <p:anim calcmode="lin" valueType="num">
                                      <p:cBhvr>
                                        <p:cTn id="77" dur="1000"/>
                                        <p:tgtEl>
                                          <p:spTgt spid="7"/>
                                        </p:tgtEl>
                                        <p:attrNameLst>
                                          <p:attrName>ppt_w</p:attrName>
                                        </p:attrNameLst>
                                      </p:cBhvr>
                                      <p:tavLst>
                                        <p:tav tm="0">
                                          <p:val>
                                            <p:strVal val="ppt_w"/>
                                          </p:val>
                                        </p:tav>
                                        <p:tav tm="100000">
                                          <p:val>
                                            <p:fltVal val="0"/>
                                          </p:val>
                                        </p:tav>
                                      </p:tavLst>
                                    </p:anim>
                                    <p:anim calcmode="lin" valueType="num">
                                      <p:cBhvr>
                                        <p:cTn id="78" dur="1000"/>
                                        <p:tgtEl>
                                          <p:spTgt spid="7"/>
                                        </p:tgtEl>
                                        <p:attrNameLst>
                                          <p:attrName>ppt_h</p:attrName>
                                        </p:attrNameLst>
                                      </p:cBhvr>
                                      <p:tavLst>
                                        <p:tav tm="0">
                                          <p:val>
                                            <p:strVal val="ppt_h"/>
                                          </p:val>
                                        </p:tav>
                                        <p:tav tm="100000">
                                          <p:val>
                                            <p:fltVal val="0"/>
                                          </p:val>
                                        </p:tav>
                                      </p:tavLst>
                                    </p:anim>
                                    <p:anim calcmode="lin" valueType="num">
                                      <p:cBhvr>
                                        <p:cTn id="79" dur="1000"/>
                                        <p:tgtEl>
                                          <p:spTgt spid="7"/>
                                        </p:tgtEl>
                                        <p:attrNameLst>
                                          <p:attrName>style.rotation</p:attrName>
                                        </p:attrNameLst>
                                      </p:cBhvr>
                                      <p:tavLst>
                                        <p:tav tm="0">
                                          <p:val>
                                            <p:fltVal val="0"/>
                                          </p:val>
                                        </p:tav>
                                        <p:tav tm="100000">
                                          <p:val>
                                            <p:fltVal val="90"/>
                                          </p:val>
                                        </p:tav>
                                      </p:tavLst>
                                    </p:anim>
                                    <p:animEffect transition="out" filter="fade">
                                      <p:cBhvr>
                                        <p:cTn id="80" dur="1000"/>
                                        <p:tgtEl>
                                          <p:spTgt spid="7"/>
                                        </p:tgtEl>
                                      </p:cBhvr>
                                    </p:animEffect>
                                    <p:set>
                                      <p:cBhvr>
                                        <p:cTn id="81" dur="1" fill="hold">
                                          <p:stCondLst>
                                            <p:cond delay="999"/>
                                          </p:stCondLst>
                                        </p:cTn>
                                        <p:tgtEl>
                                          <p:spTgt spid="7"/>
                                        </p:tgtEl>
                                        <p:attrNameLst>
                                          <p:attrName>style.visibility</p:attrName>
                                        </p:attrNameLst>
                                      </p:cBhvr>
                                      <p:to>
                                        <p:strVal val="hidden"/>
                                      </p:to>
                                    </p:set>
                                  </p:childTnLst>
                                </p:cTn>
                              </p:par>
                              <p:par>
                                <p:cTn id="82" presetID="31" presetClass="exit" presetSubtype="0" fill="hold" nodeType="withEffect">
                                  <p:stCondLst>
                                    <p:cond delay="0"/>
                                  </p:stCondLst>
                                  <p:childTnLst>
                                    <p:anim calcmode="lin" valueType="num">
                                      <p:cBhvr>
                                        <p:cTn id="83" dur="1000"/>
                                        <p:tgtEl>
                                          <p:spTgt spid="9"/>
                                        </p:tgtEl>
                                        <p:attrNameLst>
                                          <p:attrName>ppt_w</p:attrName>
                                        </p:attrNameLst>
                                      </p:cBhvr>
                                      <p:tavLst>
                                        <p:tav tm="0">
                                          <p:val>
                                            <p:strVal val="ppt_w"/>
                                          </p:val>
                                        </p:tav>
                                        <p:tav tm="100000">
                                          <p:val>
                                            <p:fltVal val="0"/>
                                          </p:val>
                                        </p:tav>
                                      </p:tavLst>
                                    </p:anim>
                                    <p:anim calcmode="lin" valueType="num">
                                      <p:cBhvr>
                                        <p:cTn id="84" dur="1000"/>
                                        <p:tgtEl>
                                          <p:spTgt spid="9"/>
                                        </p:tgtEl>
                                        <p:attrNameLst>
                                          <p:attrName>ppt_h</p:attrName>
                                        </p:attrNameLst>
                                      </p:cBhvr>
                                      <p:tavLst>
                                        <p:tav tm="0">
                                          <p:val>
                                            <p:strVal val="ppt_h"/>
                                          </p:val>
                                        </p:tav>
                                        <p:tav tm="100000">
                                          <p:val>
                                            <p:fltVal val="0"/>
                                          </p:val>
                                        </p:tav>
                                      </p:tavLst>
                                    </p:anim>
                                    <p:anim calcmode="lin" valueType="num">
                                      <p:cBhvr>
                                        <p:cTn id="85" dur="1000"/>
                                        <p:tgtEl>
                                          <p:spTgt spid="9"/>
                                        </p:tgtEl>
                                        <p:attrNameLst>
                                          <p:attrName>style.rotation</p:attrName>
                                        </p:attrNameLst>
                                      </p:cBhvr>
                                      <p:tavLst>
                                        <p:tav tm="0">
                                          <p:val>
                                            <p:fltVal val="0"/>
                                          </p:val>
                                        </p:tav>
                                        <p:tav tm="100000">
                                          <p:val>
                                            <p:fltVal val="90"/>
                                          </p:val>
                                        </p:tav>
                                      </p:tavLst>
                                    </p:anim>
                                    <p:animEffect transition="out" filter="fade">
                                      <p:cBhvr>
                                        <p:cTn id="86" dur="1000"/>
                                        <p:tgtEl>
                                          <p:spTgt spid="9"/>
                                        </p:tgtEl>
                                      </p:cBhvr>
                                    </p:animEffect>
                                    <p:set>
                                      <p:cBhvr>
                                        <p:cTn id="87" dur="1" fill="hold">
                                          <p:stCondLst>
                                            <p:cond delay="999"/>
                                          </p:stCondLst>
                                        </p:cTn>
                                        <p:tgtEl>
                                          <p:spTgt spid="9"/>
                                        </p:tgtEl>
                                        <p:attrNameLst>
                                          <p:attrName>style.visibility</p:attrName>
                                        </p:attrNameLst>
                                      </p:cBhvr>
                                      <p:to>
                                        <p:strVal val="hidden"/>
                                      </p:to>
                                    </p:set>
                                  </p:childTnLst>
                                </p:cTn>
                              </p:par>
                              <p:par>
                                <p:cTn id="88" presetID="31" presetClass="exit" presetSubtype="0" fill="hold" nodeType="withEffect">
                                  <p:stCondLst>
                                    <p:cond delay="0"/>
                                  </p:stCondLst>
                                  <p:childTnLst>
                                    <p:anim calcmode="lin" valueType="num">
                                      <p:cBhvr>
                                        <p:cTn id="89" dur="1000"/>
                                        <p:tgtEl>
                                          <p:spTgt spid="8"/>
                                        </p:tgtEl>
                                        <p:attrNameLst>
                                          <p:attrName>ppt_w</p:attrName>
                                        </p:attrNameLst>
                                      </p:cBhvr>
                                      <p:tavLst>
                                        <p:tav tm="0">
                                          <p:val>
                                            <p:strVal val="ppt_w"/>
                                          </p:val>
                                        </p:tav>
                                        <p:tav tm="100000">
                                          <p:val>
                                            <p:fltVal val="0"/>
                                          </p:val>
                                        </p:tav>
                                      </p:tavLst>
                                    </p:anim>
                                    <p:anim calcmode="lin" valueType="num">
                                      <p:cBhvr>
                                        <p:cTn id="90" dur="1000"/>
                                        <p:tgtEl>
                                          <p:spTgt spid="8"/>
                                        </p:tgtEl>
                                        <p:attrNameLst>
                                          <p:attrName>ppt_h</p:attrName>
                                        </p:attrNameLst>
                                      </p:cBhvr>
                                      <p:tavLst>
                                        <p:tav tm="0">
                                          <p:val>
                                            <p:strVal val="ppt_h"/>
                                          </p:val>
                                        </p:tav>
                                        <p:tav tm="100000">
                                          <p:val>
                                            <p:fltVal val="0"/>
                                          </p:val>
                                        </p:tav>
                                      </p:tavLst>
                                    </p:anim>
                                    <p:anim calcmode="lin" valueType="num">
                                      <p:cBhvr>
                                        <p:cTn id="91" dur="1000"/>
                                        <p:tgtEl>
                                          <p:spTgt spid="8"/>
                                        </p:tgtEl>
                                        <p:attrNameLst>
                                          <p:attrName>style.rotation</p:attrName>
                                        </p:attrNameLst>
                                      </p:cBhvr>
                                      <p:tavLst>
                                        <p:tav tm="0">
                                          <p:val>
                                            <p:fltVal val="0"/>
                                          </p:val>
                                        </p:tav>
                                        <p:tav tm="100000">
                                          <p:val>
                                            <p:fltVal val="90"/>
                                          </p:val>
                                        </p:tav>
                                      </p:tavLst>
                                    </p:anim>
                                    <p:animEffect transition="out" filter="fade">
                                      <p:cBhvr>
                                        <p:cTn id="92" dur="1000"/>
                                        <p:tgtEl>
                                          <p:spTgt spid="8"/>
                                        </p:tgtEl>
                                      </p:cBhvr>
                                    </p:animEffect>
                                    <p:set>
                                      <p:cBhvr>
                                        <p:cTn id="93" dur="1" fill="hold">
                                          <p:stCondLst>
                                            <p:cond delay="999"/>
                                          </p:stCondLst>
                                        </p:cTn>
                                        <p:tgtEl>
                                          <p:spTgt spid="8"/>
                                        </p:tgtEl>
                                        <p:attrNameLst>
                                          <p:attrName>style.visibility</p:attrName>
                                        </p:attrNameLst>
                                      </p:cBhvr>
                                      <p:to>
                                        <p:strVal val="hidden"/>
                                      </p:to>
                                    </p:set>
                                  </p:childTnLst>
                                </p:cTn>
                              </p:par>
                              <p:par>
                                <p:cTn id="94" presetID="31" presetClass="entr" presetSubtype="0" fill="hold" nodeType="with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1000" fill="hold"/>
                                        <p:tgtEl>
                                          <p:spTgt spid="12"/>
                                        </p:tgtEl>
                                        <p:attrNameLst>
                                          <p:attrName>ppt_w</p:attrName>
                                        </p:attrNameLst>
                                      </p:cBhvr>
                                      <p:tavLst>
                                        <p:tav tm="0">
                                          <p:val>
                                            <p:fltVal val="0"/>
                                          </p:val>
                                        </p:tav>
                                        <p:tav tm="100000">
                                          <p:val>
                                            <p:strVal val="#ppt_w"/>
                                          </p:val>
                                        </p:tav>
                                      </p:tavLst>
                                    </p:anim>
                                    <p:anim calcmode="lin" valueType="num">
                                      <p:cBhvr>
                                        <p:cTn id="97" dur="1000" fill="hold"/>
                                        <p:tgtEl>
                                          <p:spTgt spid="12"/>
                                        </p:tgtEl>
                                        <p:attrNameLst>
                                          <p:attrName>ppt_h</p:attrName>
                                        </p:attrNameLst>
                                      </p:cBhvr>
                                      <p:tavLst>
                                        <p:tav tm="0">
                                          <p:val>
                                            <p:fltVal val="0"/>
                                          </p:val>
                                        </p:tav>
                                        <p:tav tm="100000">
                                          <p:val>
                                            <p:strVal val="#ppt_h"/>
                                          </p:val>
                                        </p:tav>
                                      </p:tavLst>
                                    </p:anim>
                                    <p:anim calcmode="lin" valueType="num">
                                      <p:cBhvr>
                                        <p:cTn id="98" dur="1000" fill="hold"/>
                                        <p:tgtEl>
                                          <p:spTgt spid="12"/>
                                        </p:tgtEl>
                                        <p:attrNameLst>
                                          <p:attrName>style.rotation</p:attrName>
                                        </p:attrNameLst>
                                      </p:cBhvr>
                                      <p:tavLst>
                                        <p:tav tm="0">
                                          <p:val>
                                            <p:fltVal val="90"/>
                                          </p:val>
                                        </p:tav>
                                        <p:tav tm="100000">
                                          <p:val>
                                            <p:fltVal val="0"/>
                                          </p:val>
                                        </p:tav>
                                      </p:tavLst>
                                    </p:anim>
                                    <p:animEffect transition="in" filter="fade">
                                      <p:cBhvr>
                                        <p:cTn id="99" dur="1000"/>
                                        <p:tgtEl>
                                          <p:spTgt spid="12"/>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4">
                                            <p:txEl>
                                              <p:pRg st="2" end="2"/>
                                            </p:txEl>
                                          </p:spTgt>
                                        </p:tgtEl>
                                        <p:attrNameLst>
                                          <p:attrName>style.visibility</p:attrName>
                                        </p:attrNameLst>
                                      </p:cBhvr>
                                      <p:to>
                                        <p:strVal val="visible"/>
                                      </p:to>
                                    </p:set>
                                    <p:animEffect transition="in" filter="fade">
                                      <p:cBhvr>
                                        <p:cTn id="104" dur="1000"/>
                                        <p:tgtEl>
                                          <p:spTgt spid="4">
                                            <p:txEl>
                                              <p:pRg st="2" end="2"/>
                                            </p:txEl>
                                          </p:spTgt>
                                        </p:tgtEl>
                                      </p:cBhvr>
                                    </p:animEffect>
                                    <p:anim calcmode="lin" valueType="num">
                                      <p:cBhvr>
                                        <p:cTn id="10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7" presetID="31" presetClass="entr" presetSubtype="0" fill="hold" nodeType="with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1000" fill="hold"/>
                                        <p:tgtEl>
                                          <p:spTgt spid="13"/>
                                        </p:tgtEl>
                                        <p:attrNameLst>
                                          <p:attrName>ppt_w</p:attrName>
                                        </p:attrNameLst>
                                      </p:cBhvr>
                                      <p:tavLst>
                                        <p:tav tm="0">
                                          <p:val>
                                            <p:fltVal val="0"/>
                                          </p:val>
                                        </p:tav>
                                        <p:tav tm="100000">
                                          <p:val>
                                            <p:strVal val="#ppt_w"/>
                                          </p:val>
                                        </p:tav>
                                      </p:tavLst>
                                    </p:anim>
                                    <p:anim calcmode="lin" valueType="num">
                                      <p:cBhvr>
                                        <p:cTn id="110" dur="1000" fill="hold"/>
                                        <p:tgtEl>
                                          <p:spTgt spid="13"/>
                                        </p:tgtEl>
                                        <p:attrNameLst>
                                          <p:attrName>ppt_h</p:attrName>
                                        </p:attrNameLst>
                                      </p:cBhvr>
                                      <p:tavLst>
                                        <p:tav tm="0">
                                          <p:val>
                                            <p:fltVal val="0"/>
                                          </p:val>
                                        </p:tav>
                                        <p:tav tm="100000">
                                          <p:val>
                                            <p:strVal val="#ppt_h"/>
                                          </p:val>
                                        </p:tav>
                                      </p:tavLst>
                                    </p:anim>
                                    <p:anim calcmode="lin" valueType="num">
                                      <p:cBhvr>
                                        <p:cTn id="111" dur="1000" fill="hold"/>
                                        <p:tgtEl>
                                          <p:spTgt spid="13"/>
                                        </p:tgtEl>
                                        <p:attrNameLst>
                                          <p:attrName>style.rotation</p:attrName>
                                        </p:attrNameLst>
                                      </p:cBhvr>
                                      <p:tavLst>
                                        <p:tav tm="0">
                                          <p:val>
                                            <p:fltVal val="90"/>
                                          </p:val>
                                        </p:tav>
                                        <p:tav tm="100000">
                                          <p:val>
                                            <p:fltVal val="0"/>
                                          </p:val>
                                        </p:tav>
                                      </p:tavLst>
                                    </p:anim>
                                    <p:animEffect transition="in" filter="fade">
                                      <p:cBhvr>
                                        <p:cTn id="112" dur="1000"/>
                                        <p:tgtEl>
                                          <p:spTgt spid="13"/>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4">
                                            <p:txEl>
                                              <p:pRg st="3" end="3"/>
                                            </p:txEl>
                                          </p:spTgt>
                                        </p:tgtEl>
                                        <p:attrNameLst>
                                          <p:attrName>style.visibility</p:attrName>
                                        </p:attrNameLst>
                                      </p:cBhvr>
                                      <p:to>
                                        <p:strVal val="visible"/>
                                      </p:to>
                                    </p:set>
                                    <p:animEffect transition="in" filter="fade">
                                      <p:cBhvr>
                                        <p:cTn id="117" dur="1000"/>
                                        <p:tgtEl>
                                          <p:spTgt spid="4">
                                            <p:txEl>
                                              <p:pRg st="3" end="3"/>
                                            </p:txEl>
                                          </p:spTgt>
                                        </p:tgtEl>
                                      </p:cBhvr>
                                    </p:animEffect>
                                    <p:anim calcmode="lin" valueType="num">
                                      <p:cBhvr>
                                        <p:cTn id="1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1000"/>
                                        <p:tgtEl>
                                          <p:spTgt spid="14"/>
                                        </p:tgtEl>
                                      </p:cBhvr>
                                    </p:animEffect>
                                    <p:anim calcmode="lin" valueType="num">
                                      <p:cBhvr>
                                        <p:cTn id="123" dur="1000" fill="hold"/>
                                        <p:tgtEl>
                                          <p:spTgt spid="14"/>
                                        </p:tgtEl>
                                        <p:attrNameLst>
                                          <p:attrName>ppt_x</p:attrName>
                                        </p:attrNameLst>
                                      </p:cBhvr>
                                      <p:tavLst>
                                        <p:tav tm="0">
                                          <p:val>
                                            <p:strVal val="#ppt_x"/>
                                          </p:val>
                                        </p:tav>
                                        <p:tav tm="100000">
                                          <p:val>
                                            <p:strVal val="#ppt_x"/>
                                          </p:val>
                                        </p:tav>
                                      </p:tavLst>
                                    </p:anim>
                                    <p:anim calcmode="lin" valueType="num">
                                      <p:cBhvr>
                                        <p:cTn id="124" dur="1000" fill="hold"/>
                                        <p:tgtEl>
                                          <p:spTgt spid="14"/>
                                        </p:tgtEl>
                                        <p:attrNameLst>
                                          <p:attrName>ppt_y</p:attrName>
                                        </p:attrNameLst>
                                      </p:cBhvr>
                                      <p:tavLst>
                                        <p:tav tm="0">
                                          <p:val>
                                            <p:strVal val="#ppt_y+.1"/>
                                          </p:val>
                                        </p:tav>
                                        <p:tav tm="100000">
                                          <p:val>
                                            <p:strVal val="#ppt_y"/>
                                          </p:val>
                                        </p:tav>
                                      </p:tavLst>
                                    </p:anim>
                                  </p:childTnLst>
                                </p:cTn>
                              </p:par>
                              <p:par>
                                <p:cTn id="125" presetID="31" presetClass="exit" presetSubtype="0" fill="hold" nodeType="withEffect">
                                  <p:stCondLst>
                                    <p:cond delay="0"/>
                                  </p:stCondLst>
                                  <p:childTnLst>
                                    <p:anim calcmode="lin" valueType="num">
                                      <p:cBhvr>
                                        <p:cTn id="126" dur="1000"/>
                                        <p:tgtEl>
                                          <p:spTgt spid="12"/>
                                        </p:tgtEl>
                                        <p:attrNameLst>
                                          <p:attrName>ppt_w</p:attrName>
                                        </p:attrNameLst>
                                      </p:cBhvr>
                                      <p:tavLst>
                                        <p:tav tm="0">
                                          <p:val>
                                            <p:strVal val="ppt_w"/>
                                          </p:val>
                                        </p:tav>
                                        <p:tav tm="100000">
                                          <p:val>
                                            <p:fltVal val="0"/>
                                          </p:val>
                                        </p:tav>
                                      </p:tavLst>
                                    </p:anim>
                                    <p:anim calcmode="lin" valueType="num">
                                      <p:cBhvr>
                                        <p:cTn id="127" dur="1000"/>
                                        <p:tgtEl>
                                          <p:spTgt spid="12"/>
                                        </p:tgtEl>
                                        <p:attrNameLst>
                                          <p:attrName>ppt_h</p:attrName>
                                        </p:attrNameLst>
                                      </p:cBhvr>
                                      <p:tavLst>
                                        <p:tav tm="0">
                                          <p:val>
                                            <p:strVal val="ppt_h"/>
                                          </p:val>
                                        </p:tav>
                                        <p:tav tm="100000">
                                          <p:val>
                                            <p:fltVal val="0"/>
                                          </p:val>
                                        </p:tav>
                                      </p:tavLst>
                                    </p:anim>
                                    <p:anim calcmode="lin" valueType="num">
                                      <p:cBhvr>
                                        <p:cTn id="128" dur="1000"/>
                                        <p:tgtEl>
                                          <p:spTgt spid="12"/>
                                        </p:tgtEl>
                                        <p:attrNameLst>
                                          <p:attrName>style.rotation</p:attrName>
                                        </p:attrNameLst>
                                      </p:cBhvr>
                                      <p:tavLst>
                                        <p:tav tm="0">
                                          <p:val>
                                            <p:fltVal val="0"/>
                                          </p:val>
                                        </p:tav>
                                        <p:tav tm="100000">
                                          <p:val>
                                            <p:fltVal val="90"/>
                                          </p:val>
                                        </p:tav>
                                      </p:tavLst>
                                    </p:anim>
                                    <p:animEffect transition="out" filter="fade">
                                      <p:cBhvr>
                                        <p:cTn id="129" dur="1000"/>
                                        <p:tgtEl>
                                          <p:spTgt spid="12"/>
                                        </p:tgtEl>
                                      </p:cBhvr>
                                    </p:animEffect>
                                    <p:set>
                                      <p:cBhvr>
                                        <p:cTn id="130" dur="1" fill="hold">
                                          <p:stCondLst>
                                            <p:cond delay="999"/>
                                          </p:stCondLst>
                                        </p:cTn>
                                        <p:tgtEl>
                                          <p:spTgt spid="12"/>
                                        </p:tgtEl>
                                        <p:attrNameLst>
                                          <p:attrName>style.visibility</p:attrName>
                                        </p:attrNameLst>
                                      </p:cBhvr>
                                      <p:to>
                                        <p:strVal val="hidden"/>
                                      </p:to>
                                    </p:set>
                                  </p:childTnLst>
                                </p:cTn>
                              </p:par>
                              <p:par>
                                <p:cTn id="131" presetID="31" presetClass="exit" presetSubtype="0" fill="hold" nodeType="withEffect">
                                  <p:stCondLst>
                                    <p:cond delay="0"/>
                                  </p:stCondLst>
                                  <p:childTnLst>
                                    <p:anim calcmode="lin" valueType="num">
                                      <p:cBhvr>
                                        <p:cTn id="132" dur="1000"/>
                                        <p:tgtEl>
                                          <p:spTgt spid="13"/>
                                        </p:tgtEl>
                                        <p:attrNameLst>
                                          <p:attrName>ppt_w</p:attrName>
                                        </p:attrNameLst>
                                      </p:cBhvr>
                                      <p:tavLst>
                                        <p:tav tm="0">
                                          <p:val>
                                            <p:strVal val="ppt_w"/>
                                          </p:val>
                                        </p:tav>
                                        <p:tav tm="100000">
                                          <p:val>
                                            <p:fltVal val="0"/>
                                          </p:val>
                                        </p:tav>
                                      </p:tavLst>
                                    </p:anim>
                                    <p:anim calcmode="lin" valueType="num">
                                      <p:cBhvr>
                                        <p:cTn id="133" dur="1000"/>
                                        <p:tgtEl>
                                          <p:spTgt spid="13"/>
                                        </p:tgtEl>
                                        <p:attrNameLst>
                                          <p:attrName>ppt_h</p:attrName>
                                        </p:attrNameLst>
                                      </p:cBhvr>
                                      <p:tavLst>
                                        <p:tav tm="0">
                                          <p:val>
                                            <p:strVal val="ppt_h"/>
                                          </p:val>
                                        </p:tav>
                                        <p:tav tm="100000">
                                          <p:val>
                                            <p:fltVal val="0"/>
                                          </p:val>
                                        </p:tav>
                                      </p:tavLst>
                                    </p:anim>
                                    <p:anim calcmode="lin" valueType="num">
                                      <p:cBhvr>
                                        <p:cTn id="134" dur="1000"/>
                                        <p:tgtEl>
                                          <p:spTgt spid="13"/>
                                        </p:tgtEl>
                                        <p:attrNameLst>
                                          <p:attrName>style.rotation</p:attrName>
                                        </p:attrNameLst>
                                      </p:cBhvr>
                                      <p:tavLst>
                                        <p:tav tm="0">
                                          <p:val>
                                            <p:fltVal val="0"/>
                                          </p:val>
                                        </p:tav>
                                        <p:tav tm="100000">
                                          <p:val>
                                            <p:fltVal val="90"/>
                                          </p:val>
                                        </p:tav>
                                      </p:tavLst>
                                    </p:anim>
                                    <p:animEffect transition="out" filter="fade">
                                      <p:cBhvr>
                                        <p:cTn id="135" dur="1000"/>
                                        <p:tgtEl>
                                          <p:spTgt spid="13"/>
                                        </p:tgtEl>
                                      </p:cBhvr>
                                    </p:animEffect>
                                    <p:set>
                                      <p:cBhvr>
                                        <p:cTn id="136"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561310-499E-4E72-B912-38E457AB5FA2}"/>
              </a:ext>
            </a:extLst>
          </p:cNvPr>
          <p:cNvSpPr>
            <a:spLocks noGrp="1"/>
          </p:cNvSpPr>
          <p:nvPr>
            <p:ph type="title"/>
          </p:nvPr>
        </p:nvSpPr>
        <p:spPr/>
        <p:txBody>
          <a:bodyPr>
            <a:normAutofit/>
          </a:bodyPr>
          <a:lstStyle/>
          <a:p>
            <a:r>
              <a:rPr lang="nb-NO" dirty="0"/>
              <a:t>HMS-butikk</a:t>
            </a:r>
          </a:p>
        </p:txBody>
      </p:sp>
      <p:sp>
        <p:nvSpPr>
          <p:cNvPr id="5" name="Plassholder for bunntekst 4">
            <a:extLst>
              <a:ext uri="{FF2B5EF4-FFF2-40B4-BE49-F238E27FC236}">
                <a16:creationId xmlns:a16="http://schemas.microsoft.com/office/drawing/2014/main" id="{F691A076-BCE2-49D7-8B2C-EAD955079C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tint val="75000"/>
                  </a:prstClr>
                </a:solidFill>
                <a:effectLst/>
                <a:uLnTx/>
                <a:uFillTx/>
                <a:latin typeface="Calibri"/>
                <a:ea typeface="+mn-ea"/>
                <a:cs typeface="+mn-cs"/>
              </a:rPr>
              <a:t>www.arbeidsmiljo.no </a:t>
            </a:r>
          </a:p>
        </p:txBody>
      </p:sp>
      <p:pic>
        <p:nvPicPr>
          <p:cNvPr id="6" name="Bilde 5">
            <a:extLst>
              <a:ext uri="{FF2B5EF4-FFF2-40B4-BE49-F238E27FC236}">
                <a16:creationId xmlns:a16="http://schemas.microsoft.com/office/drawing/2014/main" id="{A88E7F27-0A44-44AF-852C-1052F2E61951}"/>
              </a:ext>
            </a:extLst>
          </p:cNvPr>
          <p:cNvPicPr>
            <a:picLocks noChangeAspect="1"/>
          </p:cNvPicPr>
          <p:nvPr/>
        </p:nvPicPr>
        <p:blipFill>
          <a:blip r:embed="rId3"/>
          <a:stretch>
            <a:fillRect/>
          </a:stretch>
        </p:blipFill>
        <p:spPr>
          <a:xfrm rot="20724638">
            <a:off x="661340" y="643404"/>
            <a:ext cx="2857500" cy="3048000"/>
          </a:xfrm>
          <a:prstGeom prst="rect">
            <a:avLst/>
          </a:prstGeom>
        </p:spPr>
      </p:pic>
      <p:pic>
        <p:nvPicPr>
          <p:cNvPr id="7" name="Bilde 6">
            <a:extLst>
              <a:ext uri="{FF2B5EF4-FFF2-40B4-BE49-F238E27FC236}">
                <a16:creationId xmlns:a16="http://schemas.microsoft.com/office/drawing/2014/main" id="{338AA6F3-3036-448B-8088-13E1036AA5EB}"/>
              </a:ext>
            </a:extLst>
          </p:cNvPr>
          <p:cNvPicPr>
            <a:picLocks noChangeAspect="1"/>
          </p:cNvPicPr>
          <p:nvPr/>
        </p:nvPicPr>
        <p:blipFill>
          <a:blip r:embed="rId4"/>
          <a:stretch>
            <a:fillRect/>
          </a:stretch>
        </p:blipFill>
        <p:spPr>
          <a:xfrm rot="650327">
            <a:off x="1952773" y="799311"/>
            <a:ext cx="2857500" cy="3048000"/>
          </a:xfrm>
          <a:prstGeom prst="rect">
            <a:avLst/>
          </a:prstGeom>
        </p:spPr>
      </p:pic>
      <p:pic>
        <p:nvPicPr>
          <p:cNvPr id="8" name="Bilde 7">
            <a:extLst>
              <a:ext uri="{FF2B5EF4-FFF2-40B4-BE49-F238E27FC236}">
                <a16:creationId xmlns:a16="http://schemas.microsoft.com/office/drawing/2014/main" id="{DD1DFF44-5EC9-4028-9FC6-57627A20BC7F}"/>
              </a:ext>
            </a:extLst>
          </p:cNvPr>
          <p:cNvPicPr>
            <a:picLocks noChangeAspect="1"/>
          </p:cNvPicPr>
          <p:nvPr/>
        </p:nvPicPr>
        <p:blipFill>
          <a:blip r:embed="rId5"/>
          <a:stretch>
            <a:fillRect/>
          </a:stretch>
        </p:blipFill>
        <p:spPr>
          <a:xfrm rot="20663859">
            <a:off x="4591050" y="1284175"/>
            <a:ext cx="2857500" cy="3048000"/>
          </a:xfrm>
          <a:prstGeom prst="rect">
            <a:avLst/>
          </a:prstGeom>
        </p:spPr>
      </p:pic>
      <p:pic>
        <p:nvPicPr>
          <p:cNvPr id="9" name="Bilde 8">
            <a:extLst>
              <a:ext uri="{FF2B5EF4-FFF2-40B4-BE49-F238E27FC236}">
                <a16:creationId xmlns:a16="http://schemas.microsoft.com/office/drawing/2014/main" id="{0663138A-CD5D-425B-A56A-52F4E0CC4163}"/>
              </a:ext>
            </a:extLst>
          </p:cNvPr>
          <p:cNvPicPr>
            <a:picLocks noChangeAspect="1"/>
          </p:cNvPicPr>
          <p:nvPr/>
        </p:nvPicPr>
        <p:blipFill>
          <a:blip r:embed="rId6"/>
          <a:stretch>
            <a:fillRect/>
          </a:stretch>
        </p:blipFill>
        <p:spPr>
          <a:xfrm rot="610651">
            <a:off x="6759774" y="1184534"/>
            <a:ext cx="2857500" cy="3048000"/>
          </a:xfrm>
          <a:prstGeom prst="rect">
            <a:avLst/>
          </a:prstGeom>
        </p:spPr>
      </p:pic>
      <p:pic>
        <p:nvPicPr>
          <p:cNvPr id="10" name="Bilde 9">
            <a:extLst>
              <a:ext uri="{FF2B5EF4-FFF2-40B4-BE49-F238E27FC236}">
                <a16:creationId xmlns:a16="http://schemas.microsoft.com/office/drawing/2014/main" id="{82E6E382-1914-4588-9B9E-7A7491499C5B}"/>
              </a:ext>
            </a:extLst>
          </p:cNvPr>
          <p:cNvPicPr>
            <a:picLocks noChangeAspect="1"/>
          </p:cNvPicPr>
          <p:nvPr/>
        </p:nvPicPr>
        <p:blipFill>
          <a:blip r:embed="rId7"/>
          <a:stretch>
            <a:fillRect/>
          </a:stretch>
        </p:blipFill>
        <p:spPr>
          <a:xfrm rot="21148679">
            <a:off x="746768" y="2789967"/>
            <a:ext cx="2857500" cy="3048000"/>
          </a:xfrm>
          <a:prstGeom prst="rect">
            <a:avLst/>
          </a:prstGeom>
        </p:spPr>
      </p:pic>
      <p:pic>
        <p:nvPicPr>
          <p:cNvPr id="11" name="Bilde 10">
            <a:extLst>
              <a:ext uri="{FF2B5EF4-FFF2-40B4-BE49-F238E27FC236}">
                <a16:creationId xmlns:a16="http://schemas.microsoft.com/office/drawing/2014/main" id="{4698B6E6-D45E-4D9B-B768-E9C7B2B4A266}"/>
              </a:ext>
            </a:extLst>
          </p:cNvPr>
          <p:cNvPicPr>
            <a:picLocks noChangeAspect="1"/>
          </p:cNvPicPr>
          <p:nvPr/>
        </p:nvPicPr>
        <p:blipFill rotWithShape="1">
          <a:blip r:embed="rId8"/>
          <a:srcRect l="37688" t="8791" r="37501" b="11983"/>
          <a:stretch/>
        </p:blipFill>
        <p:spPr>
          <a:xfrm>
            <a:off x="3856652" y="1662683"/>
            <a:ext cx="1441600" cy="3395840"/>
          </a:xfrm>
          <a:prstGeom prst="rect">
            <a:avLst/>
          </a:prstGeom>
        </p:spPr>
      </p:pic>
      <p:pic>
        <p:nvPicPr>
          <p:cNvPr id="12" name="Bilde 11">
            <a:extLst>
              <a:ext uri="{FF2B5EF4-FFF2-40B4-BE49-F238E27FC236}">
                <a16:creationId xmlns:a16="http://schemas.microsoft.com/office/drawing/2014/main" id="{A670A073-E461-48D4-ABBF-FECA86E36DB1}"/>
              </a:ext>
            </a:extLst>
          </p:cNvPr>
          <p:cNvPicPr>
            <a:picLocks noChangeAspect="1"/>
          </p:cNvPicPr>
          <p:nvPr/>
        </p:nvPicPr>
        <p:blipFill rotWithShape="1">
          <a:blip r:embed="rId9"/>
          <a:srcRect l="20179" r="12724"/>
          <a:stretch/>
        </p:blipFill>
        <p:spPr>
          <a:xfrm rot="744031">
            <a:off x="2178043" y="3228956"/>
            <a:ext cx="1917292" cy="3048000"/>
          </a:xfrm>
          <a:prstGeom prst="rect">
            <a:avLst/>
          </a:prstGeom>
        </p:spPr>
      </p:pic>
      <p:pic>
        <p:nvPicPr>
          <p:cNvPr id="13" name="Bilde 12">
            <a:extLst>
              <a:ext uri="{FF2B5EF4-FFF2-40B4-BE49-F238E27FC236}">
                <a16:creationId xmlns:a16="http://schemas.microsoft.com/office/drawing/2014/main" id="{5DDC12D3-5231-4CC4-B660-3A08420FBB59}"/>
              </a:ext>
            </a:extLst>
          </p:cNvPr>
          <p:cNvPicPr>
            <a:picLocks noChangeAspect="1"/>
          </p:cNvPicPr>
          <p:nvPr/>
        </p:nvPicPr>
        <p:blipFill>
          <a:blip r:embed="rId10"/>
          <a:stretch>
            <a:fillRect/>
          </a:stretch>
        </p:blipFill>
        <p:spPr>
          <a:xfrm rot="20996745">
            <a:off x="4857332" y="3419133"/>
            <a:ext cx="2857500" cy="3048000"/>
          </a:xfrm>
          <a:prstGeom prst="rect">
            <a:avLst/>
          </a:prstGeom>
        </p:spPr>
      </p:pic>
      <p:pic>
        <p:nvPicPr>
          <p:cNvPr id="14" name="Bilde 13">
            <a:extLst>
              <a:ext uri="{FF2B5EF4-FFF2-40B4-BE49-F238E27FC236}">
                <a16:creationId xmlns:a16="http://schemas.microsoft.com/office/drawing/2014/main" id="{2FFA93E8-F989-4F02-A27C-D12E8CFBE49D}"/>
              </a:ext>
            </a:extLst>
          </p:cNvPr>
          <p:cNvPicPr>
            <a:picLocks noChangeAspect="1"/>
          </p:cNvPicPr>
          <p:nvPr/>
        </p:nvPicPr>
        <p:blipFill>
          <a:blip r:embed="rId11"/>
          <a:stretch>
            <a:fillRect/>
          </a:stretch>
        </p:blipFill>
        <p:spPr>
          <a:xfrm rot="1022000">
            <a:off x="6189939" y="4377944"/>
            <a:ext cx="2857500" cy="3048000"/>
          </a:xfrm>
          <a:prstGeom prst="rect">
            <a:avLst/>
          </a:prstGeom>
        </p:spPr>
      </p:pic>
      <p:pic>
        <p:nvPicPr>
          <p:cNvPr id="16" name="Bilde 15">
            <a:extLst>
              <a:ext uri="{FF2B5EF4-FFF2-40B4-BE49-F238E27FC236}">
                <a16:creationId xmlns:a16="http://schemas.microsoft.com/office/drawing/2014/main" id="{10832F2A-F00C-4E4C-BA83-4F133C529FCA}"/>
              </a:ext>
            </a:extLst>
          </p:cNvPr>
          <p:cNvPicPr>
            <a:picLocks noChangeAspect="1"/>
          </p:cNvPicPr>
          <p:nvPr/>
        </p:nvPicPr>
        <p:blipFill rotWithShape="1">
          <a:blip r:embed="rId12"/>
          <a:srcRect t="13031" b="11083"/>
          <a:stretch/>
        </p:blipFill>
        <p:spPr>
          <a:xfrm>
            <a:off x="41212" y="1319389"/>
            <a:ext cx="9144000" cy="3903184"/>
          </a:xfrm>
          <a:prstGeom prst="rect">
            <a:avLst/>
          </a:prstGeom>
        </p:spPr>
      </p:pic>
    </p:spTree>
    <p:extLst>
      <p:ext uri="{BB962C8B-B14F-4D97-AF65-F5344CB8AC3E}">
        <p14:creationId xmlns:p14="http://schemas.microsoft.com/office/powerpoint/2010/main" val="390288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childTnLst>
                          </p:cTn>
                        </p:par>
                        <p:par>
                          <p:cTn id="60" fill="hold">
                            <p:stCondLst>
                              <p:cond delay="8000"/>
                            </p:stCondLst>
                            <p:childTnLst>
                              <p:par>
                                <p:cTn id="61" presetID="31" presetClass="entr" presetSubtype="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par>
                                <p:cTn id="74" presetID="31" presetClass="exit" presetSubtype="0" fill="hold" nodeType="withEffect">
                                  <p:stCondLst>
                                    <p:cond delay="0"/>
                                  </p:stCondLst>
                                  <p:childTnLst>
                                    <p:anim calcmode="lin" valueType="num">
                                      <p:cBhvr>
                                        <p:cTn id="75" dur="1000"/>
                                        <p:tgtEl>
                                          <p:spTgt spid="6"/>
                                        </p:tgtEl>
                                        <p:attrNameLst>
                                          <p:attrName>ppt_w</p:attrName>
                                        </p:attrNameLst>
                                      </p:cBhvr>
                                      <p:tavLst>
                                        <p:tav tm="0">
                                          <p:val>
                                            <p:strVal val="ppt_w"/>
                                          </p:val>
                                        </p:tav>
                                        <p:tav tm="100000">
                                          <p:val>
                                            <p:fltVal val="0"/>
                                          </p:val>
                                        </p:tav>
                                      </p:tavLst>
                                    </p:anim>
                                    <p:anim calcmode="lin" valueType="num">
                                      <p:cBhvr>
                                        <p:cTn id="76" dur="1000"/>
                                        <p:tgtEl>
                                          <p:spTgt spid="6"/>
                                        </p:tgtEl>
                                        <p:attrNameLst>
                                          <p:attrName>ppt_h</p:attrName>
                                        </p:attrNameLst>
                                      </p:cBhvr>
                                      <p:tavLst>
                                        <p:tav tm="0">
                                          <p:val>
                                            <p:strVal val="ppt_h"/>
                                          </p:val>
                                        </p:tav>
                                        <p:tav tm="100000">
                                          <p:val>
                                            <p:fltVal val="0"/>
                                          </p:val>
                                        </p:tav>
                                      </p:tavLst>
                                    </p:anim>
                                    <p:anim calcmode="lin" valueType="num">
                                      <p:cBhvr>
                                        <p:cTn id="77" dur="1000"/>
                                        <p:tgtEl>
                                          <p:spTgt spid="6"/>
                                        </p:tgtEl>
                                        <p:attrNameLst>
                                          <p:attrName>style.rotation</p:attrName>
                                        </p:attrNameLst>
                                      </p:cBhvr>
                                      <p:tavLst>
                                        <p:tav tm="0">
                                          <p:val>
                                            <p:fltVal val="0"/>
                                          </p:val>
                                        </p:tav>
                                        <p:tav tm="100000">
                                          <p:val>
                                            <p:fltVal val="90"/>
                                          </p:val>
                                        </p:tav>
                                      </p:tavLst>
                                    </p:anim>
                                    <p:animEffect transition="out" filter="fade">
                                      <p:cBhvr>
                                        <p:cTn id="78" dur="1000"/>
                                        <p:tgtEl>
                                          <p:spTgt spid="6"/>
                                        </p:tgtEl>
                                      </p:cBhvr>
                                    </p:animEffect>
                                    <p:set>
                                      <p:cBhvr>
                                        <p:cTn id="79" dur="1" fill="hold">
                                          <p:stCondLst>
                                            <p:cond delay="999"/>
                                          </p:stCondLst>
                                        </p:cTn>
                                        <p:tgtEl>
                                          <p:spTgt spid="6"/>
                                        </p:tgtEl>
                                        <p:attrNameLst>
                                          <p:attrName>style.visibility</p:attrName>
                                        </p:attrNameLst>
                                      </p:cBhvr>
                                      <p:to>
                                        <p:strVal val="hidden"/>
                                      </p:to>
                                    </p:set>
                                  </p:childTnLst>
                                </p:cTn>
                              </p:par>
                              <p:par>
                                <p:cTn id="80" presetID="31" presetClass="exit" presetSubtype="0" fill="hold" nodeType="withEffect">
                                  <p:stCondLst>
                                    <p:cond delay="0"/>
                                  </p:stCondLst>
                                  <p:childTnLst>
                                    <p:anim calcmode="lin" valueType="num">
                                      <p:cBhvr>
                                        <p:cTn id="81" dur="1000"/>
                                        <p:tgtEl>
                                          <p:spTgt spid="7"/>
                                        </p:tgtEl>
                                        <p:attrNameLst>
                                          <p:attrName>ppt_w</p:attrName>
                                        </p:attrNameLst>
                                      </p:cBhvr>
                                      <p:tavLst>
                                        <p:tav tm="0">
                                          <p:val>
                                            <p:strVal val="ppt_w"/>
                                          </p:val>
                                        </p:tav>
                                        <p:tav tm="100000">
                                          <p:val>
                                            <p:fltVal val="0"/>
                                          </p:val>
                                        </p:tav>
                                      </p:tavLst>
                                    </p:anim>
                                    <p:anim calcmode="lin" valueType="num">
                                      <p:cBhvr>
                                        <p:cTn id="82" dur="1000"/>
                                        <p:tgtEl>
                                          <p:spTgt spid="7"/>
                                        </p:tgtEl>
                                        <p:attrNameLst>
                                          <p:attrName>ppt_h</p:attrName>
                                        </p:attrNameLst>
                                      </p:cBhvr>
                                      <p:tavLst>
                                        <p:tav tm="0">
                                          <p:val>
                                            <p:strVal val="ppt_h"/>
                                          </p:val>
                                        </p:tav>
                                        <p:tav tm="100000">
                                          <p:val>
                                            <p:fltVal val="0"/>
                                          </p:val>
                                        </p:tav>
                                      </p:tavLst>
                                    </p:anim>
                                    <p:anim calcmode="lin" valueType="num">
                                      <p:cBhvr>
                                        <p:cTn id="83" dur="1000"/>
                                        <p:tgtEl>
                                          <p:spTgt spid="7"/>
                                        </p:tgtEl>
                                        <p:attrNameLst>
                                          <p:attrName>style.rotation</p:attrName>
                                        </p:attrNameLst>
                                      </p:cBhvr>
                                      <p:tavLst>
                                        <p:tav tm="0">
                                          <p:val>
                                            <p:fltVal val="0"/>
                                          </p:val>
                                        </p:tav>
                                        <p:tav tm="100000">
                                          <p:val>
                                            <p:fltVal val="90"/>
                                          </p:val>
                                        </p:tav>
                                      </p:tavLst>
                                    </p:anim>
                                    <p:animEffect transition="out" filter="fade">
                                      <p:cBhvr>
                                        <p:cTn id="84" dur="1000"/>
                                        <p:tgtEl>
                                          <p:spTgt spid="7"/>
                                        </p:tgtEl>
                                      </p:cBhvr>
                                    </p:animEffect>
                                    <p:set>
                                      <p:cBhvr>
                                        <p:cTn id="85" dur="1" fill="hold">
                                          <p:stCondLst>
                                            <p:cond delay="999"/>
                                          </p:stCondLst>
                                        </p:cTn>
                                        <p:tgtEl>
                                          <p:spTgt spid="7"/>
                                        </p:tgtEl>
                                        <p:attrNameLst>
                                          <p:attrName>style.visibility</p:attrName>
                                        </p:attrNameLst>
                                      </p:cBhvr>
                                      <p:to>
                                        <p:strVal val="hidden"/>
                                      </p:to>
                                    </p:set>
                                  </p:childTnLst>
                                </p:cTn>
                              </p:par>
                              <p:par>
                                <p:cTn id="86" presetID="31" presetClass="exit" presetSubtype="0" fill="hold" nodeType="withEffect">
                                  <p:stCondLst>
                                    <p:cond delay="0"/>
                                  </p:stCondLst>
                                  <p:childTnLst>
                                    <p:anim calcmode="lin" valueType="num">
                                      <p:cBhvr>
                                        <p:cTn id="87" dur="1000"/>
                                        <p:tgtEl>
                                          <p:spTgt spid="8"/>
                                        </p:tgtEl>
                                        <p:attrNameLst>
                                          <p:attrName>ppt_w</p:attrName>
                                        </p:attrNameLst>
                                      </p:cBhvr>
                                      <p:tavLst>
                                        <p:tav tm="0">
                                          <p:val>
                                            <p:strVal val="ppt_w"/>
                                          </p:val>
                                        </p:tav>
                                        <p:tav tm="100000">
                                          <p:val>
                                            <p:fltVal val="0"/>
                                          </p:val>
                                        </p:tav>
                                      </p:tavLst>
                                    </p:anim>
                                    <p:anim calcmode="lin" valueType="num">
                                      <p:cBhvr>
                                        <p:cTn id="88" dur="1000"/>
                                        <p:tgtEl>
                                          <p:spTgt spid="8"/>
                                        </p:tgtEl>
                                        <p:attrNameLst>
                                          <p:attrName>ppt_h</p:attrName>
                                        </p:attrNameLst>
                                      </p:cBhvr>
                                      <p:tavLst>
                                        <p:tav tm="0">
                                          <p:val>
                                            <p:strVal val="ppt_h"/>
                                          </p:val>
                                        </p:tav>
                                        <p:tav tm="100000">
                                          <p:val>
                                            <p:fltVal val="0"/>
                                          </p:val>
                                        </p:tav>
                                      </p:tavLst>
                                    </p:anim>
                                    <p:anim calcmode="lin" valueType="num">
                                      <p:cBhvr>
                                        <p:cTn id="89" dur="1000"/>
                                        <p:tgtEl>
                                          <p:spTgt spid="8"/>
                                        </p:tgtEl>
                                        <p:attrNameLst>
                                          <p:attrName>style.rotation</p:attrName>
                                        </p:attrNameLst>
                                      </p:cBhvr>
                                      <p:tavLst>
                                        <p:tav tm="0">
                                          <p:val>
                                            <p:fltVal val="0"/>
                                          </p:val>
                                        </p:tav>
                                        <p:tav tm="100000">
                                          <p:val>
                                            <p:fltVal val="90"/>
                                          </p:val>
                                        </p:tav>
                                      </p:tavLst>
                                    </p:anim>
                                    <p:animEffect transition="out" filter="fade">
                                      <p:cBhvr>
                                        <p:cTn id="90" dur="1000"/>
                                        <p:tgtEl>
                                          <p:spTgt spid="8"/>
                                        </p:tgtEl>
                                      </p:cBhvr>
                                    </p:animEffect>
                                    <p:set>
                                      <p:cBhvr>
                                        <p:cTn id="91" dur="1" fill="hold">
                                          <p:stCondLst>
                                            <p:cond delay="999"/>
                                          </p:stCondLst>
                                        </p:cTn>
                                        <p:tgtEl>
                                          <p:spTgt spid="8"/>
                                        </p:tgtEl>
                                        <p:attrNameLst>
                                          <p:attrName>style.visibility</p:attrName>
                                        </p:attrNameLst>
                                      </p:cBhvr>
                                      <p:to>
                                        <p:strVal val="hidden"/>
                                      </p:to>
                                    </p:set>
                                  </p:childTnLst>
                                </p:cTn>
                              </p:par>
                              <p:par>
                                <p:cTn id="92" presetID="31" presetClass="exit" presetSubtype="0" fill="hold" nodeType="withEffect">
                                  <p:stCondLst>
                                    <p:cond delay="0"/>
                                  </p:stCondLst>
                                  <p:childTnLst>
                                    <p:anim calcmode="lin" valueType="num">
                                      <p:cBhvr>
                                        <p:cTn id="93" dur="1000"/>
                                        <p:tgtEl>
                                          <p:spTgt spid="9"/>
                                        </p:tgtEl>
                                        <p:attrNameLst>
                                          <p:attrName>ppt_w</p:attrName>
                                        </p:attrNameLst>
                                      </p:cBhvr>
                                      <p:tavLst>
                                        <p:tav tm="0">
                                          <p:val>
                                            <p:strVal val="ppt_w"/>
                                          </p:val>
                                        </p:tav>
                                        <p:tav tm="100000">
                                          <p:val>
                                            <p:fltVal val="0"/>
                                          </p:val>
                                        </p:tav>
                                      </p:tavLst>
                                    </p:anim>
                                    <p:anim calcmode="lin" valueType="num">
                                      <p:cBhvr>
                                        <p:cTn id="94" dur="1000"/>
                                        <p:tgtEl>
                                          <p:spTgt spid="9"/>
                                        </p:tgtEl>
                                        <p:attrNameLst>
                                          <p:attrName>ppt_h</p:attrName>
                                        </p:attrNameLst>
                                      </p:cBhvr>
                                      <p:tavLst>
                                        <p:tav tm="0">
                                          <p:val>
                                            <p:strVal val="ppt_h"/>
                                          </p:val>
                                        </p:tav>
                                        <p:tav tm="100000">
                                          <p:val>
                                            <p:fltVal val="0"/>
                                          </p:val>
                                        </p:tav>
                                      </p:tavLst>
                                    </p:anim>
                                    <p:anim calcmode="lin" valueType="num">
                                      <p:cBhvr>
                                        <p:cTn id="95" dur="1000"/>
                                        <p:tgtEl>
                                          <p:spTgt spid="9"/>
                                        </p:tgtEl>
                                        <p:attrNameLst>
                                          <p:attrName>style.rotation</p:attrName>
                                        </p:attrNameLst>
                                      </p:cBhvr>
                                      <p:tavLst>
                                        <p:tav tm="0">
                                          <p:val>
                                            <p:fltVal val="0"/>
                                          </p:val>
                                        </p:tav>
                                        <p:tav tm="100000">
                                          <p:val>
                                            <p:fltVal val="90"/>
                                          </p:val>
                                        </p:tav>
                                      </p:tavLst>
                                    </p:anim>
                                    <p:animEffect transition="out" filter="fade">
                                      <p:cBhvr>
                                        <p:cTn id="96" dur="1000"/>
                                        <p:tgtEl>
                                          <p:spTgt spid="9"/>
                                        </p:tgtEl>
                                      </p:cBhvr>
                                    </p:animEffect>
                                    <p:set>
                                      <p:cBhvr>
                                        <p:cTn id="97" dur="1" fill="hold">
                                          <p:stCondLst>
                                            <p:cond delay="999"/>
                                          </p:stCondLst>
                                        </p:cTn>
                                        <p:tgtEl>
                                          <p:spTgt spid="9"/>
                                        </p:tgtEl>
                                        <p:attrNameLst>
                                          <p:attrName>style.visibility</p:attrName>
                                        </p:attrNameLst>
                                      </p:cBhvr>
                                      <p:to>
                                        <p:strVal val="hidden"/>
                                      </p:to>
                                    </p:set>
                                  </p:childTnLst>
                                </p:cTn>
                              </p:par>
                              <p:par>
                                <p:cTn id="98" presetID="31" presetClass="exit" presetSubtype="0" fill="hold" nodeType="withEffect">
                                  <p:stCondLst>
                                    <p:cond delay="0"/>
                                  </p:stCondLst>
                                  <p:childTnLst>
                                    <p:anim calcmode="lin" valueType="num">
                                      <p:cBhvr>
                                        <p:cTn id="99" dur="1000"/>
                                        <p:tgtEl>
                                          <p:spTgt spid="11"/>
                                        </p:tgtEl>
                                        <p:attrNameLst>
                                          <p:attrName>ppt_w</p:attrName>
                                        </p:attrNameLst>
                                      </p:cBhvr>
                                      <p:tavLst>
                                        <p:tav tm="0">
                                          <p:val>
                                            <p:strVal val="ppt_w"/>
                                          </p:val>
                                        </p:tav>
                                        <p:tav tm="100000">
                                          <p:val>
                                            <p:fltVal val="0"/>
                                          </p:val>
                                        </p:tav>
                                      </p:tavLst>
                                    </p:anim>
                                    <p:anim calcmode="lin" valueType="num">
                                      <p:cBhvr>
                                        <p:cTn id="100" dur="1000"/>
                                        <p:tgtEl>
                                          <p:spTgt spid="11"/>
                                        </p:tgtEl>
                                        <p:attrNameLst>
                                          <p:attrName>ppt_h</p:attrName>
                                        </p:attrNameLst>
                                      </p:cBhvr>
                                      <p:tavLst>
                                        <p:tav tm="0">
                                          <p:val>
                                            <p:strVal val="ppt_h"/>
                                          </p:val>
                                        </p:tav>
                                        <p:tav tm="100000">
                                          <p:val>
                                            <p:fltVal val="0"/>
                                          </p:val>
                                        </p:tav>
                                      </p:tavLst>
                                    </p:anim>
                                    <p:anim calcmode="lin" valueType="num">
                                      <p:cBhvr>
                                        <p:cTn id="101" dur="1000"/>
                                        <p:tgtEl>
                                          <p:spTgt spid="11"/>
                                        </p:tgtEl>
                                        <p:attrNameLst>
                                          <p:attrName>style.rotation</p:attrName>
                                        </p:attrNameLst>
                                      </p:cBhvr>
                                      <p:tavLst>
                                        <p:tav tm="0">
                                          <p:val>
                                            <p:fltVal val="0"/>
                                          </p:val>
                                        </p:tav>
                                        <p:tav tm="100000">
                                          <p:val>
                                            <p:fltVal val="90"/>
                                          </p:val>
                                        </p:tav>
                                      </p:tavLst>
                                    </p:anim>
                                    <p:animEffect transition="out" filter="fade">
                                      <p:cBhvr>
                                        <p:cTn id="102" dur="1000"/>
                                        <p:tgtEl>
                                          <p:spTgt spid="11"/>
                                        </p:tgtEl>
                                      </p:cBhvr>
                                    </p:animEffect>
                                    <p:set>
                                      <p:cBhvr>
                                        <p:cTn id="103" dur="1" fill="hold">
                                          <p:stCondLst>
                                            <p:cond delay="999"/>
                                          </p:stCondLst>
                                        </p:cTn>
                                        <p:tgtEl>
                                          <p:spTgt spid="11"/>
                                        </p:tgtEl>
                                        <p:attrNameLst>
                                          <p:attrName>style.visibility</p:attrName>
                                        </p:attrNameLst>
                                      </p:cBhvr>
                                      <p:to>
                                        <p:strVal val="hidden"/>
                                      </p:to>
                                    </p:set>
                                  </p:childTnLst>
                                </p:cTn>
                              </p:par>
                              <p:par>
                                <p:cTn id="104" presetID="31" presetClass="exit" presetSubtype="0" fill="hold" nodeType="withEffect">
                                  <p:stCondLst>
                                    <p:cond delay="0"/>
                                  </p:stCondLst>
                                  <p:childTnLst>
                                    <p:anim calcmode="lin" valueType="num">
                                      <p:cBhvr>
                                        <p:cTn id="105" dur="1000"/>
                                        <p:tgtEl>
                                          <p:spTgt spid="13"/>
                                        </p:tgtEl>
                                        <p:attrNameLst>
                                          <p:attrName>ppt_w</p:attrName>
                                        </p:attrNameLst>
                                      </p:cBhvr>
                                      <p:tavLst>
                                        <p:tav tm="0">
                                          <p:val>
                                            <p:strVal val="ppt_w"/>
                                          </p:val>
                                        </p:tav>
                                        <p:tav tm="100000">
                                          <p:val>
                                            <p:fltVal val="0"/>
                                          </p:val>
                                        </p:tav>
                                      </p:tavLst>
                                    </p:anim>
                                    <p:anim calcmode="lin" valueType="num">
                                      <p:cBhvr>
                                        <p:cTn id="106" dur="1000"/>
                                        <p:tgtEl>
                                          <p:spTgt spid="13"/>
                                        </p:tgtEl>
                                        <p:attrNameLst>
                                          <p:attrName>ppt_h</p:attrName>
                                        </p:attrNameLst>
                                      </p:cBhvr>
                                      <p:tavLst>
                                        <p:tav tm="0">
                                          <p:val>
                                            <p:strVal val="ppt_h"/>
                                          </p:val>
                                        </p:tav>
                                        <p:tav tm="100000">
                                          <p:val>
                                            <p:fltVal val="0"/>
                                          </p:val>
                                        </p:tav>
                                      </p:tavLst>
                                    </p:anim>
                                    <p:anim calcmode="lin" valueType="num">
                                      <p:cBhvr>
                                        <p:cTn id="107" dur="1000"/>
                                        <p:tgtEl>
                                          <p:spTgt spid="13"/>
                                        </p:tgtEl>
                                        <p:attrNameLst>
                                          <p:attrName>style.rotation</p:attrName>
                                        </p:attrNameLst>
                                      </p:cBhvr>
                                      <p:tavLst>
                                        <p:tav tm="0">
                                          <p:val>
                                            <p:fltVal val="0"/>
                                          </p:val>
                                        </p:tav>
                                        <p:tav tm="100000">
                                          <p:val>
                                            <p:fltVal val="90"/>
                                          </p:val>
                                        </p:tav>
                                      </p:tavLst>
                                    </p:anim>
                                    <p:animEffect transition="out" filter="fade">
                                      <p:cBhvr>
                                        <p:cTn id="108" dur="1000"/>
                                        <p:tgtEl>
                                          <p:spTgt spid="13"/>
                                        </p:tgtEl>
                                      </p:cBhvr>
                                    </p:animEffect>
                                    <p:set>
                                      <p:cBhvr>
                                        <p:cTn id="109" dur="1" fill="hold">
                                          <p:stCondLst>
                                            <p:cond delay="999"/>
                                          </p:stCondLst>
                                        </p:cTn>
                                        <p:tgtEl>
                                          <p:spTgt spid="13"/>
                                        </p:tgtEl>
                                        <p:attrNameLst>
                                          <p:attrName>style.visibility</p:attrName>
                                        </p:attrNameLst>
                                      </p:cBhvr>
                                      <p:to>
                                        <p:strVal val="hidden"/>
                                      </p:to>
                                    </p:set>
                                  </p:childTnLst>
                                </p:cTn>
                              </p:par>
                              <p:par>
                                <p:cTn id="110" presetID="31" presetClass="exit" presetSubtype="0" fill="hold" nodeType="withEffect">
                                  <p:stCondLst>
                                    <p:cond delay="0"/>
                                  </p:stCondLst>
                                  <p:childTnLst>
                                    <p:anim calcmode="lin" valueType="num">
                                      <p:cBhvr>
                                        <p:cTn id="111" dur="1000"/>
                                        <p:tgtEl>
                                          <p:spTgt spid="14"/>
                                        </p:tgtEl>
                                        <p:attrNameLst>
                                          <p:attrName>ppt_w</p:attrName>
                                        </p:attrNameLst>
                                      </p:cBhvr>
                                      <p:tavLst>
                                        <p:tav tm="0">
                                          <p:val>
                                            <p:strVal val="ppt_w"/>
                                          </p:val>
                                        </p:tav>
                                        <p:tav tm="100000">
                                          <p:val>
                                            <p:fltVal val="0"/>
                                          </p:val>
                                        </p:tav>
                                      </p:tavLst>
                                    </p:anim>
                                    <p:anim calcmode="lin" valueType="num">
                                      <p:cBhvr>
                                        <p:cTn id="112" dur="1000"/>
                                        <p:tgtEl>
                                          <p:spTgt spid="14"/>
                                        </p:tgtEl>
                                        <p:attrNameLst>
                                          <p:attrName>ppt_h</p:attrName>
                                        </p:attrNameLst>
                                      </p:cBhvr>
                                      <p:tavLst>
                                        <p:tav tm="0">
                                          <p:val>
                                            <p:strVal val="ppt_h"/>
                                          </p:val>
                                        </p:tav>
                                        <p:tav tm="100000">
                                          <p:val>
                                            <p:fltVal val="0"/>
                                          </p:val>
                                        </p:tav>
                                      </p:tavLst>
                                    </p:anim>
                                    <p:anim calcmode="lin" valueType="num">
                                      <p:cBhvr>
                                        <p:cTn id="113" dur="1000"/>
                                        <p:tgtEl>
                                          <p:spTgt spid="14"/>
                                        </p:tgtEl>
                                        <p:attrNameLst>
                                          <p:attrName>style.rotation</p:attrName>
                                        </p:attrNameLst>
                                      </p:cBhvr>
                                      <p:tavLst>
                                        <p:tav tm="0">
                                          <p:val>
                                            <p:fltVal val="0"/>
                                          </p:val>
                                        </p:tav>
                                        <p:tav tm="100000">
                                          <p:val>
                                            <p:fltVal val="90"/>
                                          </p:val>
                                        </p:tav>
                                      </p:tavLst>
                                    </p:anim>
                                    <p:animEffect transition="out" filter="fade">
                                      <p:cBhvr>
                                        <p:cTn id="114" dur="1000"/>
                                        <p:tgtEl>
                                          <p:spTgt spid="14"/>
                                        </p:tgtEl>
                                      </p:cBhvr>
                                    </p:animEffect>
                                    <p:set>
                                      <p:cBhvr>
                                        <p:cTn id="115" dur="1" fill="hold">
                                          <p:stCondLst>
                                            <p:cond delay="999"/>
                                          </p:stCondLst>
                                        </p:cTn>
                                        <p:tgtEl>
                                          <p:spTgt spid="14"/>
                                        </p:tgtEl>
                                        <p:attrNameLst>
                                          <p:attrName>style.visibility</p:attrName>
                                        </p:attrNameLst>
                                      </p:cBhvr>
                                      <p:to>
                                        <p:strVal val="hidden"/>
                                      </p:to>
                                    </p:set>
                                  </p:childTnLst>
                                </p:cTn>
                              </p:par>
                              <p:par>
                                <p:cTn id="116" presetID="31" presetClass="exit" presetSubtype="0" fill="hold" nodeType="withEffect">
                                  <p:stCondLst>
                                    <p:cond delay="0"/>
                                  </p:stCondLst>
                                  <p:childTnLst>
                                    <p:anim calcmode="lin" valueType="num">
                                      <p:cBhvr>
                                        <p:cTn id="117" dur="1000"/>
                                        <p:tgtEl>
                                          <p:spTgt spid="10"/>
                                        </p:tgtEl>
                                        <p:attrNameLst>
                                          <p:attrName>ppt_w</p:attrName>
                                        </p:attrNameLst>
                                      </p:cBhvr>
                                      <p:tavLst>
                                        <p:tav tm="0">
                                          <p:val>
                                            <p:strVal val="ppt_w"/>
                                          </p:val>
                                        </p:tav>
                                        <p:tav tm="100000">
                                          <p:val>
                                            <p:fltVal val="0"/>
                                          </p:val>
                                        </p:tav>
                                      </p:tavLst>
                                    </p:anim>
                                    <p:anim calcmode="lin" valueType="num">
                                      <p:cBhvr>
                                        <p:cTn id="118" dur="1000"/>
                                        <p:tgtEl>
                                          <p:spTgt spid="10"/>
                                        </p:tgtEl>
                                        <p:attrNameLst>
                                          <p:attrName>ppt_h</p:attrName>
                                        </p:attrNameLst>
                                      </p:cBhvr>
                                      <p:tavLst>
                                        <p:tav tm="0">
                                          <p:val>
                                            <p:strVal val="ppt_h"/>
                                          </p:val>
                                        </p:tav>
                                        <p:tav tm="100000">
                                          <p:val>
                                            <p:fltVal val="0"/>
                                          </p:val>
                                        </p:tav>
                                      </p:tavLst>
                                    </p:anim>
                                    <p:anim calcmode="lin" valueType="num">
                                      <p:cBhvr>
                                        <p:cTn id="119" dur="1000"/>
                                        <p:tgtEl>
                                          <p:spTgt spid="10"/>
                                        </p:tgtEl>
                                        <p:attrNameLst>
                                          <p:attrName>style.rotation</p:attrName>
                                        </p:attrNameLst>
                                      </p:cBhvr>
                                      <p:tavLst>
                                        <p:tav tm="0">
                                          <p:val>
                                            <p:fltVal val="0"/>
                                          </p:val>
                                        </p:tav>
                                        <p:tav tm="100000">
                                          <p:val>
                                            <p:fltVal val="90"/>
                                          </p:val>
                                        </p:tav>
                                      </p:tavLst>
                                    </p:anim>
                                    <p:animEffect transition="out" filter="fade">
                                      <p:cBhvr>
                                        <p:cTn id="120" dur="1000"/>
                                        <p:tgtEl>
                                          <p:spTgt spid="10"/>
                                        </p:tgtEl>
                                      </p:cBhvr>
                                    </p:animEffect>
                                    <p:set>
                                      <p:cBhvr>
                                        <p:cTn id="121" dur="1" fill="hold">
                                          <p:stCondLst>
                                            <p:cond delay="999"/>
                                          </p:stCondLst>
                                        </p:cTn>
                                        <p:tgtEl>
                                          <p:spTgt spid="10"/>
                                        </p:tgtEl>
                                        <p:attrNameLst>
                                          <p:attrName>style.visibility</p:attrName>
                                        </p:attrNameLst>
                                      </p:cBhvr>
                                      <p:to>
                                        <p:strVal val="hidden"/>
                                      </p:to>
                                    </p:set>
                                  </p:childTnLst>
                                </p:cTn>
                              </p:par>
                              <p:par>
                                <p:cTn id="122" presetID="31" presetClass="exit" presetSubtype="0" fill="hold" nodeType="withEffect">
                                  <p:stCondLst>
                                    <p:cond delay="0"/>
                                  </p:stCondLst>
                                  <p:childTnLst>
                                    <p:anim calcmode="lin" valueType="num">
                                      <p:cBhvr>
                                        <p:cTn id="123" dur="1000"/>
                                        <p:tgtEl>
                                          <p:spTgt spid="12"/>
                                        </p:tgtEl>
                                        <p:attrNameLst>
                                          <p:attrName>ppt_w</p:attrName>
                                        </p:attrNameLst>
                                      </p:cBhvr>
                                      <p:tavLst>
                                        <p:tav tm="0">
                                          <p:val>
                                            <p:strVal val="ppt_w"/>
                                          </p:val>
                                        </p:tav>
                                        <p:tav tm="100000">
                                          <p:val>
                                            <p:fltVal val="0"/>
                                          </p:val>
                                        </p:tav>
                                      </p:tavLst>
                                    </p:anim>
                                    <p:anim calcmode="lin" valueType="num">
                                      <p:cBhvr>
                                        <p:cTn id="124" dur="1000"/>
                                        <p:tgtEl>
                                          <p:spTgt spid="12"/>
                                        </p:tgtEl>
                                        <p:attrNameLst>
                                          <p:attrName>ppt_h</p:attrName>
                                        </p:attrNameLst>
                                      </p:cBhvr>
                                      <p:tavLst>
                                        <p:tav tm="0">
                                          <p:val>
                                            <p:strVal val="ppt_h"/>
                                          </p:val>
                                        </p:tav>
                                        <p:tav tm="100000">
                                          <p:val>
                                            <p:fltVal val="0"/>
                                          </p:val>
                                        </p:tav>
                                      </p:tavLst>
                                    </p:anim>
                                    <p:anim calcmode="lin" valueType="num">
                                      <p:cBhvr>
                                        <p:cTn id="125" dur="1000"/>
                                        <p:tgtEl>
                                          <p:spTgt spid="12"/>
                                        </p:tgtEl>
                                        <p:attrNameLst>
                                          <p:attrName>style.rotation</p:attrName>
                                        </p:attrNameLst>
                                      </p:cBhvr>
                                      <p:tavLst>
                                        <p:tav tm="0">
                                          <p:val>
                                            <p:fltVal val="0"/>
                                          </p:val>
                                        </p:tav>
                                        <p:tav tm="100000">
                                          <p:val>
                                            <p:fltVal val="90"/>
                                          </p:val>
                                        </p:tav>
                                      </p:tavLst>
                                    </p:anim>
                                    <p:animEffect transition="out" filter="fade">
                                      <p:cBhvr>
                                        <p:cTn id="126" dur="1000"/>
                                        <p:tgtEl>
                                          <p:spTgt spid="12"/>
                                        </p:tgtEl>
                                      </p:cBhvr>
                                    </p:animEffect>
                                    <p:set>
                                      <p:cBhvr>
                                        <p:cTn id="127"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2551F4-692C-409F-B158-0C3988A963D9}"/>
              </a:ext>
            </a:extLst>
          </p:cNvPr>
          <p:cNvSpPr>
            <a:spLocks noGrp="1"/>
          </p:cNvSpPr>
          <p:nvPr>
            <p:ph type="title"/>
          </p:nvPr>
        </p:nvSpPr>
        <p:spPr/>
        <p:txBody>
          <a:bodyPr/>
          <a:lstStyle/>
          <a:p>
            <a:r>
              <a:rPr lang="nb-NO" dirty="0"/>
              <a:t>Vi skal jobbe for at dere får et rettferdig arbeidsliv, trygge arbeidsplasser og en fremtid med best mulig HMS – god  VO konferanse! </a:t>
            </a:r>
          </a:p>
        </p:txBody>
      </p:sp>
      <p:sp>
        <p:nvSpPr>
          <p:cNvPr id="4" name="Plassholder for lysbildenummer 3">
            <a:extLst>
              <a:ext uri="{FF2B5EF4-FFF2-40B4-BE49-F238E27FC236}">
                <a16:creationId xmlns:a16="http://schemas.microsoft.com/office/drawing/2014/main" id="{F736645E-57D2-4252-AF4C-B1E1AC50806A}"/>
              </a:ext>
            </a:extLst>
          </p:cNvPr>
          <p:cNvSpPr>
            <a:spLocks noGrp="1"/>
          </p:cNvSpPr>
          <p:nvPr>
            <p:ph type="sldNum" sz="quarter" idx="10"/>
          </p:nvPr>
        </p:nvSpPr>
        <p:spPr/>
        <p:txBody>
          <a:bodyPr/>
          <a:lstStyle/>
          <a:p>
            <a:pPr>
              <a:defRPr/>
            </a:pPr>
            <a:r>
              <a:rPr lang="nb-NO" altLang="nb-NO"/>
              <a:t>SIDE </a:t>
            </a:r>
            <a:fld id="{096E5274-F34F-45D6-9C76-4298D55B1D0B}" type="slidenum">
              <a:rPr lang="nb-NO" altLang="nb-NO" smtClean="0"/>
              <a:pPr>
                <a:defRPr/>
              </a:pPr>
              <a:t>16</a:t>
            </a:fld>
            <a:endParaRPr lang="nb-NO" altLang="nb-NO"/>
          </a:p>
        </p:txBody>
      </p:sp>
      <p:pic>
        <p:nvPicPr>
          <p:cNvPr id="10" name="Plassholder for innhold 9" descr="Et bilde som inneholder gulv, innendørs, person, rom&#10;&#10;Automatisk generert beskrivelse">
            <a:extLst>
              <a:ext uri="{FF2B5EF4-FFF2-40B4-BE49-F238E27FC236}">
                <a16:creationId xmlns:a16="http://schemas.microsoft.com/office/drawing/2014/main" id="{F47BC590-7A82-4BA5-AE94-B92BEA3564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932545"/>
            <a:ext cx="7425496" cy="4184093"/>
          </a:xfrm>
        </p:spPr>
      </p:pic>
    </p:spTree>
    <p:extLst>
      <p:ext uri="{BB962C8B-B14F-4D97-AF65-F5344CB8AC3E}">
        <p14:creationId xmlns:p14="http://schemas.microsoft.com/office/powerpoint/2010/main" val="960923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C9FA56-290E-47E6-9C08-CCAE9AF99F27}"/>
              </a:ext>
            </a:extLst>
          </p:cNvPr>
          <p:cNvSpPr>
            <a:spLocks noGrp="1"/>
          </p:cNvSpPr>
          <p:nvPr>
            <p:ph type="title"/>
          </p:nvPr>
        </p:nvSpPr>
        <p:spPr>
          <a:xfrm>
            <a:off x="323528" y="306152"/>
            <a:ext cx="8568951" cy="1066800"/>
          </a:xfrm>
        </p:spPr>
        <p:txBody>
          <a:bodyPr/>
          <a:lstStyle/>
          <a:p>
            <a:pPr algn="ctr"/>
            <a:r>
              <a:rPr lang="nb-NO" dirty="0"/>
              <a:t>Hvor skal HMS fokuset være? </a:t>
            </a:r>
            <a:br>
              <a:rPr lang="nb-NO" dirty="0"/>
            </a:br>
            <a:r>
              <a:rPr lang="nb-NO" dirty="0"/>
              <a:t>Hva er best for deg og dine kollegaer, A? </a:t>
            </a:r>
            <a:br>
              <a:rPr lang="nb-NO" dirty="0"/>
            </a:br>
            <a:r>
              <a:rPr lang="nb-NO" dirty="0"/>
              <a:t>HMS avdelingen HMS utvalget og Vernetjenesten </a:t>
            </a:r>
          </a:p>
        </p:txBody>
      </p:sp>
      <p:sp>
        <p:nvSpPr>
          <p:cNvPr id="4" name="Plassholder for lysbildenummer 3">
            <a:extLst>
              <a:ext uri="{FF2B5EF4-FFF2-40B4-BE49-F238E27FC236}">
                <a16:creationId xmlns:a16="http://schemas.microsoft.com/office/drawing/2014/main" id="{3AFABF52-B28D-4AA9-8060-A78944B08F33}"/>
              </a:ext>
            </a:extLst>
          </p:cNvPr>
          <p:cNvSpPr>
            <a:spLocks noGrp="1"/>
          </p:cNvSpPr>
          <p:nvPr>
            <p:ph type="sldNum" sz="quarter" idx="10"/>
          </p:nvPr>
        </p:nvSpPr>
        <p:spPr/>
        <p:txBody>
          <a:bodyPr/>
          <a:lstStyle/>
          <a:p>
            <a:pPr>
              <a:defRPr/>
            </a:pPr>
            <a:r>
              <a:rPr lang="nb-NO" altLang="nb-NO"/>
              <a:t>SIDE </a:t>
            </a:r>
            <a:fld id="{096E5274-F34F-45D6-9C76-4298D55B1D0B}" type="slidenum">
              <a:rPr lang="nb-NO" altLang="nb-NO" smtClean="0"/>
              <a:pPr>
                <a:defRPr/>
              </a:pPr>
              <a:t>2</a:t>
            </a:fld>
            <a:endParaRPr lang="nb-NO" altLang="nb-NO"/>
          </a:p>
        </p:txBody>
      </p:sp>
      <p:graphicFrame>
        <p:nvGraphicFramePr>
          <p:cNvPr id="5" name="Plassholder for innhold 4">
            <a:extLst>
              <a:ext uri="{FF2B5EF4-FFF2-40B4-BE49-F238E27FC236}">
                <a16:creationId xmlns:a16="http://schemas.microsoft.com/office/drawing/2014/main" id="{22EF8154-FCB0-42A6-8DFC-FADAD5B17B30}"/>
              </a:ext>
            </a:extLst>
          </p:cNvPr>
          <p:cNvGraphicFramePr>
            <a:graphicFrameLocks noGrp="1"/>
          </p:cNvGraphicFramePr>
          <p:nvPr>
            <p:ph idx="1"/>
            <p:extLst>
              <p:ext uri="{D42A27DB-BD31-4B8C-83A1-F6EECF244321}">
                <p14:modId xmlns:p14="http://schemas.microsoft.com/office/powerpoint/2010/main" val="4234080810"/>
              </p:ext>
            </p:extLst>
          </p:nvPr>
        </p:nvGraphicFramePr>
        <p:xfrm>
          <a:off x="323528" y="1772816"/>
          <a:ext cx="813467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lipse 2">
            <a:extLst>
              <a:ext uri="{FF2B5EF4-FFF2-40B4-BE49-F238E27FC236}">
                <a16:creationId xmlns:a16="http://schemas.microsoft.com/office/drawing/2014/main" id="{6DC3FA46-3692-4BF2-8C1B-45C0561B0490}"/>
              </a:ext>
            </a:extLst>
          </p:cNvPr>
          <p:cNvSpPr/>
          <p:nvPr/>
        </p:nvSpPr>
        <p:spPr bwMode="auto">
          <a:xfrm>
            <a:off x="3635896" y="3429000"/>
            <a:ext cx="1512168" cy="136815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rgbClr val="00B050"/>
                </a:solidFill>
                <a:effectLst/>
                <a:latin typeface="Arial" charset="0"/>
                <a:ea typeface="ヒラギノ角ゴ Pro W3" pitchFamily="-80" charset="-128"/>
              </a:rPr>
              <a:t>HMS AVD</a:t>
            </a:r>
          </a:p>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rgbClr val="00B050"/>
                </a:solidFill>
                <a:effectLst/>
                <a:latin typeface="Arial" charset="0"/>
                <a:ea typeface="ヒラギノ角ゴ Pro W3" pitchFamily="-80" charset="-128"/>
              </a:rPr>
              <a:t>UTVALG</a:t>
            </a:r>
          </a:p>
          <a:p>
            <a:pPr marL="0" marR="0" indent="0" algn="ctr" defTabSz="914400" rtl="0" eaLnBrk="0" fontAlgn="base" latinLnBrk="0" hangingPunct="0">
              <a:lnSpc>
                <a:spcPct val="100000"/>
              </a:lnSpc>
              <a:spcBef>
                <a:spcPct val="0"/>
              </a:spcBef>
              <a:spcAft>
                <a:spcPct val="0"/>
              </a:spcAft>
              <a:buClrTx/>
              <a:buSzTx/>
              <a:buFontTx/>
              <a:buNone/>
              <a:tabLst/>
            </a:pPr>
            <a:r>
              <a:rPr lang="nb-NO" sz="1400" dirty="0">
                <a:solidFill>
                  <a:srgbClr val="00B050"/>
                </a:solidFill>
                <a:latin typeface="Arial" charset="0"/>
              </a:rPr>
              <a:t>AMU</a:t>
            </a:r>
          </a:p>
          <a:p>
            <a:pPr marL="0" marR="0" indent="0" algn="ctr" defTabSz="914400" rtl="0" eaLnBrk="0" fontAlgn="base" latinLnBrk="0" hangingPunct="0">
              <a:lnSpc>
                <a:spcPct val="100000"/>
              </a:lnSpc>
              <a:spcBef>
                <a:spcPct val="0"/>
              </a:spcBef>
              <a:spcAft>
                <a:spcPct val="0"/>
              </a:spcAft>
              <a:buClrTx/>
              <a:buSzTx/>
              <a:buFontTx/>
              <a:buNone/>
              <a:tabLst/>
            </a:pPr>
            <a:r>
              <a:rPr kumimoji="0" lang="nb-NO" sz="1400" b="0" i="0" u="none" strike="noStrike" cap="none" normalizeH="0" baseline="0" dirty="0">
                <a:ln>
                  <a:noFill/>
                </a:ln>
                <a:solidFill>
                  <a:srgbClr val="00B050"/>
                </a:solidFill>
                <a:effectLst/>
                <a:latin typeface="Arial" charset="0"/>
                <a:ea typeface="ヒラギノ角ゴ Pro W3" pitchFamily="-80" charset="-128"/>
              </a:rPr>
              <a:t> VT</a:t>
            </a:r>
          </a:p>
        </p:txBody>
      </p:sp>
      <p:pic>
        <p:nvPicPr>
          <p:cNvPr id="8" name="Bilde 7">
            <a:extLst>
              <a:ext uri="{FF2B5EF4-FFF2-40B4-BE49-F238E27FC236}">
                <a16:creationId xmlns:a16="http://schemas.microsoft.com/office/drawing/2014/main" id="{915EE013-8B04-40D1-A9EA-FFBD48D930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85" y="1793912"/>
            <a:ext cx="1645543" cy="1459102"/>
          </a:xfrm>
          <a:prstGeom prst="rect">
            <a:avLst/>
          </a:prstGeom>
        </p:spPr>
      </p:pic>
    </p:spTree>
    <p:extLst>
      <p:ext uri="{BB962C8B-B14F-4D97-AF65-F5344CB8AC3E}">
        <p14:creationId xmlns:p14="http://schemas.microsoft.com/office/powerpoint/2010/main" val="156807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A1EA24-7826-4883-9AE2-1AF9017A39B9}"/>
              </a:ext>
            </a:extLst>
          </p:cNvPr>
          <p:cNvSpPr>
            <a:spLocks noGrp="1"/>
          </p:cNvSpPr>
          <p:nvPr>
            <p:ph type="title"/>
          </p:nvPr>
        </p:nvSpPr>
        <p:spPr/>
        <p:txBody>
          <a:bodyPr/>
          <a:lstStyle/>
          <a:p>
            <a:r>
              <a:rPr lang="nb-NO" b="1" dirty="0"/>
              <a:t>Verneombudets rolle?</a:t>
            </a:r>
            <a:br>
              <a:rPr lang="nb-NO" b="1" dirty="0"/>
            </a:br>
            <a:endParaRPr lang="nb-NO" dirty="0"/>
          </a:p>
        </p:txBody>
      </p:sp>
      <p:sp>
        <p:nvSpPr>
          <p:cNvPr id="3" name="Plassholder for innhold 2">
            <a:extLst>
              <a:ext uri="{FF2B5EF4-FFF2-40B4-BE49-F238E27FC236}">
                <a16:creationId xmlns:a16="http://schemas.microsoft.com/office/drawing/2014/main" id="{ECB9A99A-E9FA-40A6-82D3-33BB632A3E9C}"/>
              </a:ext>
            </a:extLst>
          </p:cNvPr>
          <p:cNvSpPr>
            <a:spLocks noGrp="1"/>
          </p:cNvSpPr>
          <p:nvPr>
            <p:ph idx="1"/>
          </p:nvPr>
        </p:nvSpPr>
        <p:spPr/>
        <p:txBody>
          <a:bodyPr/>
          <a:lstStyle/>
          <a:p>
            <a:r>
              <a:rPr lang="nb-NO" dirty="0"/>
              <a:t>Selv om du er valgt til verneombud betyr det ikke at du alltid skal tre inn på arbeidskollegaenes vegne hvis de har arbeidsmiljøproblemer. Alle problemer bør først søkes løst av den som best kjenner dem, for eksempel ved at den enkelte tar opp saken med sin nærmeste overordnede. Dersom saken ikke løses, er det naturlig at verneombudet blir kontaktet. Enig?</a:t>
            </a:r>
          </a:p>
          <a:p>
            <a:r>
              <a:rPr lang="nb-NO" dirty="0"/>
              <a:t>Arbeidsgiveren skal avverge faren eller sørge for at forholdet blir rettet opp innen rimelig tid. Dersom dette ikke blir gjort kan AMU kontaktes – bruk systemet rundt </a:t>
            </a:r>
            <a:r>
              <a:rPr lang="nb-NO" dirty="0" err="1"/>
              <a:t>deg..ikke</a:t>
            </a:r>
            <a:r>
              <a:rPr lang="nb-NO" dirty="0"/>
              <a:t> bli stående alene !</a:t>
            </a:r>
          </a:p>
          <a:p>
            <a:endParaRPr lang="nb-NO" dirty="0"/>
          </a:p>
        </p:txBody>
      </p:sp>
      <p:sp>
        <p:nvSpPr>
          <p:cNvPr id="4" name="Plassholder for lysbildenummer 3">
            <a:extLst>
              <a:ext uri="{FF2B5EF4-FFF2-40B4-BE49-F238E27FC236}">
                <a16:creationId xmlns:a16="http://schemas.microsoft.com/office/drawing/2014/main" id="{51EA3D38-23F0-4C94-A319-4ED2DF3E1635}"/>
              </a:ext>
            </a:extLst>
          </p:cNvPr>
          <p:cNvSpPr>
            <a:spLocks noGrp="1"/>
          </p:cNvSpPr>
          <p:nvPr>
            <p:ph type="sldNum" sz="quarter" idx="10"/>
          </p:nvPr>
        </p:nvSpPr>
        <p:spPr/>
        <p:txBody>
          <a:bodyPr/>
          <a:lstStyle/>
          <a:p>
            <a:pPr>
              <a:defRPr/>
            </a:pPr>
            <a:r>
              <a:rPr lang="nb-NO" altLang="nb-NO"/>
              <a:t>SIDE </a:t>
            </a:r>
            <a:fld id="{096E5274-F34F-45D6-9C76-4298D55B1D0B}" type="slidenum">
              <a:rPr lang="nb-NO" altLang="nb-NO" smtClean="0"/>
              <a:pPr>
                <a:defRPr/>
              </a:pPr>
              <a:t>3</a:t>
            </a:fld>
            <a:endParaRPr lang="nb-NO" altLang="nb-NO"/>
          </a:p>
        </p:txBody>
      </p:sp>
      <p:pic>
        <p:nvPicPr>
          <p:cNvPr id="6" name="Bilde 5">
            <a:extLst>
              <a:ext uri="{FF2B5EF4-FFF2-40B4-BE49-F238E27FC236}">
                <a16:creationId xmlns:a16="http://schemas.microsoft.com/office/drawing/2014/main" id="{AE01AE64-4957-4FE2-92B8-7558F2D8F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25" y="76200"/>
            <a:ext cx="1933575" cy="1714500"/>
          </a:xfrm>
          <a:prstGeom prst="rect">
            <a:avLst/>
          </a:prstGeom>
        </p:spPr>
      </p:pic>
    </p:spTree>
    <p:extLst>
      <p:ext uri="{BB962C8B-B14F-4D97-AF65-F5344CB8AC3E}">
        <p14:creationId xmlns:p14="http://schemas.microsoft.com/office/powerpoint/2010/main" val="99727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8D290A-F20D-4271-8D43-2541F393938D}"/>
              </a:ext>
            </a:extLst>
          </p:cNvPr>
          <p:cNvSpPr>
            <a:spLocks noGrp="1"/>
          </p:cNvSpPr>
          <p:nvPr>
            <p:ph type="title"/>
          </p:nvPr>
        </p:nvSpPr>
        <p:spPr/>
        <p:txBody>
          <a:bodyPr/>
          <a:lstStyle/>
          <a:p>
            <a:r>
              <a:rPr lang="nb-NO" b="1" dirty="0"/>
              <a:t>Stans av arbeid - når tid og hvem er kvalifisert til å vurdere det</a:t>
            </a:r>
            <a:r>
              <a:rPr lang="nb-NO" dirty="0"/>
              <a:t>?</a:t>
            </a:r>
          </a:p>
        </p:txBody>
      </p:sp>
      <p:sp>
        <p:nvSpPr>
          <p:cNvPr id="3" name="Plassholder for innhold 2">
            <a:extLst>
              <a:ext uri="{FF2B5EF4-FFF2-40B4-BE49-F238E27FC236}">
                <a16:creationId xmlns:a16="http://schemas.microsoft.com/office/drawing/2014/main" id="{35431933-803D-49FE-9891-7CA7CCEE3184}"/>
              </a:ext>
            </a:extLst>
          </p:cNvPr>
          <p:cNvSpPr>
            <a:spLocks noGrp="1"/>
          </p:cNvSpPr>
          <p:nvPr>
            <p:ph idx="1"/>
          </p:nvPr>
        </p:nvSpPr>
        <p:spPr/>
        <p:txBody>
          <a:bodyPr/>
          <a:lstStyle/>
          <a:p>
            <a:r>
              <a:rPr lang="nb-NO" dirty="0">
                <a:effectLst/>
              </a:rPr>
              <a:t>Er det umiddelbar fare for arbeidstakernes liv eller helse som ikke kan avverges på annen måte, kan verneombudet stanse arbeidet inntil Arbeidsti</a:t>
            </a:r>
            <a:r>
              <a:rPr lang="nb-NO" dirty="0"/>
              <a:t>lsynet/</a:t>
            </a:r>
            <a:r>
              <a:rPr lang="nb-NO" dirty="0" err="1"/>
              <a:t>Ptil</a:t>
            </a:r>
            <a:r>
              <a:rPr lang="nb-NO" dirty="0"/>
              <a:t>.. Må det være fare for liv og helse?</a:t>
            </a:r>
            <a:endParaRPr lang="nb-NO" dirty="0">
              <a:effectLst/>
            </a:endParaRPr>
          </a:p>
          <a:p>
            <a:endParaRPr lang="nb-NO" dirty="0">
              <a:effectLst/>
            </a:endParaRPr>
          </a:p>
          <a:p>
            <a:r>
              <a:rPr lang="nb-NO" dirty="0">
                <a:effectLst/>
              </a:rPr>
              <a:t>Hovedverneombudet har samme rett til å stanse arbeid som verneombudet. Det betyr at hovedverneombudet kan stanse et arbeid uavhengig av det enkelte verneombuds vurdering. Hvis et verneombud har stanset et arbeid, kan ikke hovedverneombudet omgjøre denne beslutningen…</a:t>
            </a:r>
            <a:r>
              <a:rPr lang="nb-NO" dirty="0"/>
              <a:t>men b</a:t>
            </a:r>
            <a:r>
              <a:rPr lang="nb-NO" dirty="0">
                <a:effectLst/>
              </a:rPr>
              <a:t>ruk klokskap ..rådgivning!?</a:t>
            </a:r>
          </a:p>
        </p:txBody>
      </p:sp>
      <p:sp>
        <p:nvSpPr>
          <p:cNvPr id="4" name="Plassholder for lysbildenummer 3">
            <a:extLst>
              <a:ext uri="{FF2B5EF4-FFF2-40B4-BE49-F238E27FC236}">
                <a16:creationId xmlns:a16="http://schemas.microsoft.com/office/drawing/2014/main" id="{3B7C0A41-0C69-4B11-8398-EBDC620B1420}"/>
              </a:ext>
            </a:extLst>
          </p:cNvPr>
          <p:cNvSpPr>
            <a:spLocks noGrp="1"/>
          </p:cNvSpPr>
          <p:nvPr>
            <p:ph type="sldNum" sz="quarter" idx="10"/>
          </p:nvPr>
        </p:nvSpPr>
        <p:spPr/>
        <p:txBody>
          <a:bodyPr/>
          <a:lstStyle/>
          <a:p>
            <a:pPr>
              <a:defRPr/>
            </a:pPr>
            <a:r>
              <a:rPr lang="nb-NO" altLang="nb-NO"/>
              <a:t>SIDE </a:t>
            </a:r>
            <a:fld id="{096E5274-F34F-45D6-9C76-4298D55B1D0B}" type="slidenum">
              <a:rPr lang="nb-NO" altLang="nb-NO" smtClean="0"/>
              <a:pPr>
                <a:defRPr/>
              </a:pPr>
              <a:t>4</a:t>
            </a:fld>
            <a:endParaRPr lang="nb-NO" altLang="nb-NO"/>
          </a:p>
        </p:txBody>
      </p:sp>
    </p:spTree>
    <p:extLst>
      <p:ext uri="{BB962C8B-B14F-4D97-AF65-F5344CB8AC3E}">
        <p14:creationId xmlns:p14="http://schemas.microsoft.com/office/powerpoint/2010/main" val="11885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B82040-DD61-44D8-BE33-F14C070C44BF}"/>
              </a:ext>
            </a:extLst>
          </p:cNvPr>
          <p:cNvSpPr>
            <a:spLocks noGrp="1"/>
          </p:cNvSpPr>
          <p:nvPr>
            <p:ph type="title"/>
          </p:nvPr>
        </p:nvSpPr>
        <p:spPr>
          <a:xfrm>
            <a:off x="684988" y="139665"/>
            <a:ext cx="7919459" cy="1066800"/>
          </a:xfrm>
        </p:spPr>
        <p:txBody>
          <a:bodyPr/>
          <a:lstStyle/>
          <a:p>
            <a:pPr algn="ctr"/>
            <a:r>
              <a:rPr lang="nb-NO" b="1" dirty="0"/>
              <a:t>Korona saker, smitte og karantene – hvem tar belastningen og hvordan løse utfordringene?</a:t>
            </a:r>
          </a:p>
        </p:txBody>
      </p:sp>
      <p:sp>
        <p:nvSpPr>
          <p:cNvPr id="3" name="Plassholder for innhold 2">
            <a:extLst>
              <a:ext uri="{FF2B5EF4-FFF2-40B4-BE49-F238E27FC236}">
                <a16:creationId xmlns:a16="http://schemas.microsoft.com/office/drawing/2014/main" id="{B9CC0558-5DC2-4CC2-B84C-4249DCE2EE94}"/>
              </a:ext>
            </a:extLst>
          </p:cNvPr>
          <p:cNvSpPr>
            <a:spLocks noGrp="1"/>
          </p:cNvSpPr>
          <p:nvPr>
            <p:ph idx="1"/>
          </p:nvPr>
        </p:nvSpPr>
        <p:spPr>
          <a:xfrm>
            <a:off x="684988" y="1844824"/>
            <a:ext cx="7626964" cy="2992760"/>
          </a:xfrm>
        </p:spPr>
        <p:txBody>
          <a:bodyPr/>
          <a:lstStyle/>
          <a:p>
            <a:r>
              <a:rPr lang="nb-NO" dirty="0"/>
              <a:t>HMS avdelingen har sammen med flere på SAFE huset jobbet opp mot tariffavdelingen, juridisk, andre forbund, </a:t>
            </a:r>
            <a:r>
              <a:rPr lang="nb-NO" dirty="0" err="1"/>
              <a:t>Ptil</a:t>
            </a:r>
            <a:r>
              <a:rPr lang="nb-NO" dirty="0"/>
              <a:t>, NOG, NR, YS, myndigheter mfl. på alle områder opp mot koronaproblematikken. </a:t>
            </a:r>
          </a:p>
          <a:p>
            <a:pPr marL="0" indent="0">
              <a:buNone/>
            </a:pPr>
            <a:endParaRPr lang="nb-NO" dirty="0"/>
          </a:p>
          <a:p>
            <a:r>
              <a:rPr lang="nb-NO" dirty="0"/>
              <a:t>Hvordan har dere vært involvert? Felles møter, planlegging. Hvordan kunne en involvert VO bedre?</a:t>
            </a:r>
          </a:p>
          <a:p>
            <a:endParaRPr lang="nb-NO" dirty="0"/>
          </a:p>
          <a:p>
            <a:r>
              <a:rPr lang="nb-NO" dirty="0"/>
              <a:t>Pandemien er fortsatt ikke over – 4 bølge og noen sliter med senvirkninger, mv.</a:t>
            </a:r>
          </a:p>
          <a:p>
            <a:endParaRPr lang="nb-NO" dirty="0"/>
          </a:p>
          <a:p>
            <a:r>
              <a:rPr lang="nb-NO" dirty="0"/>
              <a:t>Gi tilbakemeldinger til HMS avdelingen</a:t>
            </a:r>
          </a:p>
          <a:p>
            <a:endParaRPr lang="nb-NO" dirty="0"/>
          </a:p>
          <a:p>
            <a:endParaRPr lang="nb-NO" dirty="0"/>
          </a:p>
        </p:txBody>
      </p:sp>
      <p:sp>
        <p:nvSpPr>
          <p:cNvPr id="4" name="Plassholder for lysbildenummer 3">
            <a:extLst>
              <a:ext uri="{FF2B5EF4-FFF2-40B4-BE49-F238E27FC236}">
                <a16:creationId xmlns:a16="http://schemas.microsoft.com/office/drawing/2014/main" id="{4F883878-DF06-4DFA-8C7E-137446E4E132}"/>
              </a:ext>
            </a:extLst>
          </p:cNvPr>
          <p:cNvSpPr>
            <a:spLocks noGrp="1"/>
          </p:cNvSpPr>
          <p:nvPr>
            <p:ph type="sldNum" sz="quarter" idx="10"/>
          </p:nvPr>
        </p:nvSpPr>
        <p:spPr/>
        <p:txBody>
          <a:bodyPr/>
          <a:lstStyle/>
          <a:p>
            <a:pPr>
              <a:defRPr/>
            </a:pPr>
            <a:r>
              <a:rPr lang="nb-NO" altLang="nb-NO"/>
              <a:t>SIDE </a:t>
            </a:r>
            <a:fld id="{096E5274-F34F-45D6-9C76-4298D55B1D0B}" type="slidenum">
              <a:rPr lang="nb-NO" altLang="nb-NO" smtClean="0"/>
              <a:pPr>
                <a:defRPr/>
              </a:pPr>
              <a:t>5</a:t>
            </a:fld>
            <a:endParaRPr lang="nb-NO" altLang="nb-NO"/>
          </a:p>
        </p:txBody>
      </p:sp>
    </p:spTree>
    <p:extLst>
      <p:ext uri="{BB962C8B-B14F-4D97-AF65-F5344CB8AC3E}">
        <p14:creationId xmlns:p14="http://schemas.microsoft.com/office/powerpoint/2010/main" val="2756285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A35394-C541-42CE-BC18-EFDC233B36E2}"/>
              </a:ext>
            </a:extLst>
          </p:cNvPr>
          <p:cNvSpPr>
            <a:spLocks noGrp="1"/>
          </p:cNvSpPr>
          <p:nvPr>
            <p:ph type="title"/>
          </p:nvPr>
        </p:nvSpPr>
        <p:spPr>
          <a:xfrm>
            <a:off x="467544" y="457200"/>
            <a:ext cx="8136904" cy="1066800"/>
          </a:xfrm>
        </p:spPr>
        <p:txBody>
          <a:bodyPr/>
          <a:lstStyle/>
          <a:p>
            <a:r>
              <a:rPr lang="nb-NO" b="1" dirty="0"/>
              <a:t>FREMTIDENS SAFE OG OLJE/ENERGIBRANSJE VÅR ROLLE VIKTIGERE ENN NOEN GANG..</a:t>
            </a:r>
          </a:p>
        </p:txBody>
      </p:sp>
      <p:sp>
        <p:nvSpPr>
          <p:cNvPr id="3" name="Plassholder for innhold 2">
            <a:extLst>
              <a:ext uri="{FF2B5EF4-FFF2-40B4-BE49-F238E27FC236}">
                <a16:creationId xmlns:a16="http://schemas.microsoft.com/office/drawing/2014/main" id="{0279A227-8E94-43FC-9CD7-8D30A9F6085E}"/>
              </a:ext>
            </a:extLst>
          </p:cNvPr>
          <p:cNvSpPr>
            <a:spLocks noGrp="1"/>
          </p:cNvSpPr>
          <p:nvPr>
            <p:ph idx="1"/>
          </p:nvPr>
        </p:nvSpPr>
        <p:spPr/>
        <p:txBody>
          <a:bodyPr/>
          <a:lstStyle/>
          <a:p>
            <a:r>
              <a:rPr lang="nb-NO" dirty="0"/>
              <a:t>FNs klimatoppmøte – Hva slags rolle kan vi spille, lokalt nasjonalt eller globalt? Ikke råd til en ny storulykke++</a:t>
            </a:r>
          </a:p>
          <a:p>
            <a:pPr marL="0" indent="0">
              <a:buNone/>
            </a:pPr>
            <a:endParaRPr lang="nb-NO" dirty="0"/>
          </a:p>
          <a:p>
            <a:r>
              <a:rPr lang="nb-NO" dirty="0"/>
              <a:t>SAFE deltar på topplederkonferanse, </a:t>
            </a:r>
            <a:r>
              <a:rPr lang="nb-NO" dirty="0" err="1"/>
              <a:t>Barenhavskonferanse</a:t>
            </a:r>
            <a:r>
              <a:rPr lang="nb-NO" dirty="0"/>
              <a:t>, møte med lokale og sentrale politikere, mv. Er det noe dere også kan eller vil gjøre?</a:t>
            </a:r>
          </a:p>
          <a:p>
            <a:pPr marL="0" indent="0">
              <a:buNone/>
            </a:pPr>
            <a:endParaRPr lang="nb-NO" dirty="0"/>
          </a:p>
          <a:p>
            <a:r>
              <a:rPr lang="nb-NO" dirty="0"/>
              <a:t>Flere klubber og HVO/K-HVO svært aktive – </a:t>
            </a:r>
            <a:r>
              <a:rPr lang="nb-NO" dirty="0" err="1"/>
              <a:t>Arendalsuka</a:t>
            </a:r>
            <a:r>
              <a:rPr lang="nb-NO" dirty="0"/>
              <a:t> viktigere enn vi tror for vår fremtid…hvor står vi og hvor går vi – andre arenaer?</a:t>
            </a:r>
          </a:p>
        </p:txBody>
      </p:sp>
      <p:sp>
        <p:nvSpPr>
          <p:cNvPr id="4" name="Plassholder for lysbildenummer 3">
            <a:extLst>
              <a:ext uri="{FF2B5EF4-FFF2-40B4-BE49-F238E27FC236}">
                <a16:creationId xmlns:a16="http://schemas.microsoft.com/office/drawing/2014/main" id="{7FC3614F-D571-464B-88FE-D5F3D4ED4455}"/>
              </a:ext>
            </a:extLst>
          </p:cNvPr>
          <p:cNvSpPr>
            <a:spLocks noGrp="1"/>
          </p:cNvSpPr>
          <p:nvPr>
            <p:ph type="sldNum" sz="quarter" idx="10"/>
          </p:nvPr>
        </p:nvSpPr>
        <p:spPr/>
        <p:txBody>
          <a:bodyPr/>
          <a:lstStyle/>
          <a:p>
            <a:pPr>
              <a:defRPr/>
            </a:pPr>
            <a:r>
              <a:rPr lang="nb-NO" altLang="nb-NO"/>
              <a:t>SIDE </a:t>
            </a:r>
            <a:fld id="{096E5274-F34F-45D6-9C76-4298D55B1D0B}" type="slidenum">
              <a:rPr lang="nb-NO" altLang="nb-NO" smtClean="0"/>
              <a:pPr>
                <a:defRPr/>
              </a:pPr>
              <a:t>6</a:t>
            </a:fld>
            <a:endParaRPr lang="nb-NO" altLang="nb-NO"/>
          </a:p>
        </p:txBody>
      </p:sp>
    </p:spTree>
    <p:extLst>
      <p:ext uri="{BB962C8B-B14F-4D97-AF65-F5344CB8AC3E}">
        <p14:creationId xmlns:p14="http://schemas.microsoft.com/office/powerpoint/2010/main" val="21227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3A6819-A408-4237-A455-ABA13CC2B2CF}"/>
              </a:ext>
            </a:extLst>
          </p:cNvPr>
          <p:cNvSpPr>
            <a:spLocks noGrp="1"/>
          </p:cNvSpPr>
          <p:nvPr>
            <p:ph type="title"/>
          </p:nvPr>
        </p:nvSpPr>
        <p:spPr>
          <a:xfrm>
            <a:off x="457200" y="274638"/>
            <a:ext cx="8229600" cy="1143000"/>
          </a:xfrm>
        </p:spPr>
        <p:txBody>
          <a:bodyPr wrap="square" anchor="b">
            <a:normAutofit/>
          </a:bodyPr>
          <a:lstStyle/>
          <a:p>
            <a:r>
              <a:rPr lang="nb-NO" b="1" dirty="0"/>
              <a:t>Bekymringsmeldinger – hvem, hva og hvor?</a:t>
            </a:r>
          </a:p>
        </p:txBody>
      </p:sp>
      <p:sp>
        <p:nvSpPr>
          <p:cNvPr id="73" name="Text Placeholder 2">
            <a:extLst>
              <a:ext uri="{FF2B5EF4-FFF2-40B4-BE49-F238E27FC236}">
                <a16:creationId xmlns:a16="http://schemas.microsoft.com/office/drawing/2014/main" id="{46844C69-A745-44CD-919E-B18250E16EED}"/>
              </a:ext>
            </a:extLst>
          </p:cNvPr>
          <p:cNvSpPr>
            <a:spLocks noGrp="1"/>
          </p:cNvSpPr>
          <p:nvPr>
            <p:ph type="body" idx="1"/>
          </p:nvPr>
        </p:nvSpPr>
        <p:spPr>
          <a:xfrm>
            <a:off x="457200" y="1535113"/>
            <a:ext cx="4040188" cy="639762"/>
          </a:xfrm>
        </p:spPr>
        <p:txBody>
          <a:bodyPr/>
          <a:lstStyle/>
          <a:p>
            <a:r>
              <a:rPr lang="en-US" sz="1600" b="0" dirty="0"/>
              <a:t>Lett å </a:t>
            </a:r>
            <a:r>
              <a:rPr lang="en-US" sz="1600" b="0" dirty="0" err="1"/>
              <a:t>finne</a:t>
            </a:r>
            <a:r>
              <a:rPr lang="en-US" sz="1600" b="0" dirty="0"/>
              <a:t> </a:t>
            </a:r>
            <a:r>
              <a:rPr lang="en-US" sz="1600" b="0" dirty="0" err="1"/>
              <a:t>frem</a:t>
            </a:r>
            <a:r>
              <a:rPr lang="en-US" sz="1600" b="0" dirty="0"/>
              <a:t> </a:t>
            </a:r>
            <a:r>
              <a:rPr lang="en-US" sz="1600" b="0" dirty="0" err="1"/>
              <a:t>på</a:t>
            </a:r>
            <a:r>
              <a:rPr lang="en-US" sz="1600" b="0" dirty="0"/>
              <a:t> </a:t>
            </a:r>
            <a:r>
              <a:rPr lang="en-US" sz="1600" b="0" dirty="0" err="1"/>
              <a:t>hjemmesiden</a:t>
            </a:r>
            <a:r>
              <a:rPr lang="en-US" sz="1600" b="0" dirty="0"/>
              <a:t>..</a:t>
            </a:r>
          </a:p>
        </p:txBody>
      </p:sp>
      <p:pic>
        <p:nvPicPr>
          <p:cNvPr id="1028" name="Picture 4" descr="Ptil vil ha Statoil inn på teppet etter serie av løfteuhell - SAFE">
            <a:extLst>
              <a:ext uri="{FF2B5EF4-FFF2-40B4-BE49-F238E27FC236}">
                <a16:creationId xmlns:a16="http://schemas.microsoft.com/office/drawing/2014/main" id="{64B37183-F5F5-44C7-9DFD-D5D85E438E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3600731"/>
            <a:ext cx="4040188" cy="1758670"/>
          </a:xfrm>
          <a:prstGeom prst="rect">
            <a:avLst/>
          </a:prstGeom>
          <a:solidFill>
            <a:srgbClr val="FFFFFF"/>
          </a:solidFill>
        </p:spPr>
      </p:pic>
      <p:sp>
        <p:nvSpPr>
          <p:cNvPr id="75" name="Text Placeholder 4">
            <a:extLst>
              <a:ext uri="{FF2B5EF4-FFF2-40B4-BE49-F238E27FC236}">
                <a16:creationId xmlns:a16="http://schemas.microsoft.com/office/drawing/2014/main" id="{0705A27C-23B6-47AB-AFA1-C4156AF61F45}"/>
              </a:ext>
            </a:extLst>
          </p:cNvPr>
          <p:cNvSpPr>
            <a:spLocks noGrp="1"/>
          </p:cNvSpPr>
          <p:nvPr>
            <p:ph type="body" sz="quarter" idx="3"/>
          </p:nvPr>
        </p:nvSpPr>
        <p:spPr>
          <a:xfrm>
            <a:off x="4645025" y="1535113"/>
            <a:ext cx="4247455" cy="639762"/>
          </a:xfrm>
        </p:spPr>
        <p:txBody>
          <a:bodyPr/>
          <a:lstStyle/>
          <a:p>
            <a:r>
              <a:rPr lang="en-US" sz="1600" b="0" dirty="0" err="1"/>
              <a:t>Godt</a:t>
            </a:r>
            <a:r>
              <a:rPr lang="en-US" sz="1600" b="0" dirty="0"/>
              <a:t> </a:t>
            </a:r>
            <a:r>
              <a:rPr lang="en-US" sz="1600" b="0" dirty="0" err="1"/>
              <a:t>oppslagsverk</a:t>
            </a:r>
            <a:r>
              <a:rPr lang="en-US" sz="1600" b="0" dirty="0"/>
              <a:t>. </a:t>
            </a:r>
            <a:r>
              <a:rPr lang="en-US" sz="1600" b="0" dirty="0" err="1"/>
              <a:t>Erfaringer</a:t>
            </a:r>
            <a:r>
              <a:rPr lang="en-US" sz="1600" b="0" dirty="0"/>
              <a:t> - RF++</a:t>
            </a:r>
          </a:p>
        </p:txBody>
      </p:sp>
      <p:sp>
        <p:nvSpPr>
          <p:cNvPr id="3" name="Plassholder for innhold 2">
            <a:extLst>
              <a:ext uri="{FF2B5EF4-FFF2-40B4-BE49-F238E27FC236}">
                <a16:creationId xmlns:a16="http://schemas.microsoft.com/office/drawing/2014/main" id="{57FAC893-6217-46D5-8BCE-0F34B1200450}"/>
              </a:ext>
            </a:extLst>
          </p:cNvPr>
          <p:cNvSpPr>
            <a:spLocks noGrp="1"/>
          </p:cNvSpPr>
          <p:nvPr>
            <p:ph sz="quarter" idx="4"/>
          </p:nvPr>
        </p:nvSpPr>
        <p:spPr>
          <a:xfrm>
            <a:off x="4645025" y="2174875"/>
            <a:ext cx="4041775" cy="3951288"/>
          </a:xfrm>
        </p:spPr>
        <p:txBody>
          <a:bodyPr wrap="square" anchor="t">
            <a:normAutofit/>
          </a:bodyPr>
          <a:lstStyle/>
          <a:p>
            <a:pPr>
              <a:lnSpc>
                <a:spcPct val="90000"/>
              </a:lnSpc>
            </a:pPr>
            <a:endParaRPr lang="nb-NO" sz="1500" dirty="0"/>
          </a:p>
          <a:p>
            <a:pPr>
              <a:lnSpc>
                <a:spcPct val="90000"/>
              </a:lnSpc>
            </a:pPr>
            <a:r>
              <a:rPr lang="nb-NO" sz="1500" dirty="0"/>
              <a:t>Ta kontakt med HMS avdelingen i SAFE sentralt om har utfordringer og spørsmål. </a:t>
            </a:r>
            <a:r>
              <a:rPr lang="nb-NO" sz="1500" dirty="0" err="1"/>
              <a:t>Ptil</a:t>
            </a:r>
            <a:r>
              <a:rPr lang="nb-NO" sz="1500" dirty="0"/>
              <a:t> også veldig behjelpelige!</a:t>
            </a:r>
          </a:p>
          <a:p>
            <a:pPr marL="0" indent="0">
              <a:lnSpc>
                <a:spcPct val="90000"/>
              </a:lnSpc>
              <a:buNone/>
            </a:pPr>
            <a:endParaRPr lang="nb-NO" sz="1500" dirty="0"/>
          </a:p>
          <a:p>
            <a:pPr>
              <a:lnSpc>
                <a:spcPct val="90000"/>
              </a:lnSpc>
            </a:pPr>
            <a:r>
              <a:rPr lang="nb-NO" sz="1500" b="0" i="0" u="none" strike="noStrike" dirty="0">
                <a:effectLst/>
              </a:rPr>
              <a:t>Regelverk - </a:t>
            </a:r>
            <a:r>
              <a:rPr lang="nb-NO" sz="1500" b="0" i="0" dirty="0">
                <a:effectLst/>
              </a:rPr>
              <a:t>Hvilket regelverk gjelder? </a:t>
            </a:r>
          </a:p>
          <a:p>
            <a:pPr marL="0" indent="0">
              <a:lnSpc>
                <a:spcPct val="90000"/>
              </a:lnSpc>
              <a:buNone/>
            </a:pPr>
            <a:endParaRPr lang="nb-NO" sz="1500" b="0" i="0" dirty="0">
              <a:effectLst/>
            </a:endParaRPr>
          </a:p>
          <a:p>
            <a:pPr>
              <a:lnSpc>
                <a:spcPct val="90000"/>
              </a:lnSpc>
            </a:pPr>
            <a:r>
              <a:rPr lang="nb-NO" sz="1500" b="0" i="0" dirty="0">
                <a:effectLst/>
              </a:rPr>
              <a:t>Forskriftene som gjelder for HMS i petroleumsvirksomheten inneholder risiko- og funksjonsbaserte krav. </a:t>
            </a:r>
            <a:r>
              <a:rPr lang="nb-NO" sz="1500" dirty="0"/>
              <a:t>F</a:t>
            </a:r>
            <a:r>
              <a:rPr lang="nb-NO" sz="1500" b="0" i="0" dirty="0">
                <a:effectLst/>
              </a:rPr>
              <a:t>orskriftene dekker flere myndigheters ansvarsområde</a:t>
            </a:r>
            <a:endParaRPr lang="nb-NO" sz="1500" dirty="0"/>
          </a:p>
        </p:txBody>
      </p:sp>
      <p:sp>
        <p:nvSpPr>
          <p:cNvPr id="4" name="Plassholder for lysbildenummer 3">
            <a:extLst>
              <a:ext uri="{FF2B5EF4-FFF2-40B4-BE49-F238E27FC236}">
                <a16:creationId xmlns:a16="http://schemas.microsoft.com/office/drawing/2014/main" id="{82E0F370-ACF8-4FC8-AE9F-E3BB0D10C11E}"/>
              </a:ext>
            </a:extLst>
          </p:cNvPr>
          <p:cNvSpPr>
            <a:spLocks noGrp="1"/>
          </p:cNvSpPr>
          <p:nvPr>
            <p:ph type="sldNum" sz="quarter" idx="10"/>
          </p:nvPr>
        </p:nvSpPr>
        <p:spPr>
          <a:xfrm>
            <a:off x="685800" y="6116638"/>
            <a:ext cx="1905000" cy="228600"/>
          </a:xfrm>
        </p:spPr>
        <p:txBody>
          <a:bodyPr wrap="square" anchor="t">
            <a:normAutofit/>
          </a:bodyPr>
          <a:lstStyle/>
          <a:p>
            <a:pPr>
              <a:spcAft>
                <a:spcPts val="600"/>
              </a:spcAft>
              <a:defRPr/>
            </a:pPr>
            <a:r>
              <a:rPr lang="nb-NO" altLang="nb-NO"/>
              <a:t>SIDE </a:t>
            </a:r>
            <a:fld id="{096E5274-F34F-45D6-9C76-4298D55B1D0B}" type="slidenum">
              <a:rPr lang="nb-NO" altLang="nb-NO" smtClean="0"/>
              <a:pPr>
                <a:spcAft>
                  <a:spcPts val="600"/>
                </a:spcAft>
                <a:defRPr/>
              </a:pPr>
              <a:t>7</a:t>
            </a:fld>
            <a:endParaRPr lang="nb-NO" altLang="nb-NO"/>
          </a:p>
        </p:txBody>
      </p:sp>
    </p:spTree>
    <p:extLst>
      <p:ext uri="{BB962C8B-B14F-4D97-AF65-F5344CB8AC3E}">
        <p14:creationId xmlns:p14="http://schemas.microsoft.com/office/powerpoint/2010/main" val="50299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C65673-3B9B-41DC-842E-66C3E3E9ACBA}"/>
              </a:ext>
            </a:extLst>
          </p:cNvPr>
          <p:cNvSpPr>
            <a:spLocks noGrp="1"/>
          </p:cNvSpPr>
          <p:nvPr>
            <p:ph type="title"/>
          </p:nvPr>
        </p:nvSpPr>
        <p:spPr>
          <a:xfrm>
            <a:off x="539552" y="457200"/>
            <a:ext cx="8086724" cy="1066800"/>
          </a:xfrm>
        </p:spPr>
        <p:txBody>
          <a:bodyPr wrap="square" anchor="b">
            <a:normAutofit fontScale="90000"/>
          </a:bodyPr>
          <a:lstStyle/>
          <a:p>
            <a:r>
              <a:rPr lang="nb-NO" dirty="0"/>
              <a:t>Regelverk gir muligheter og ansvar for Vernetjenesten!? Teknisk og operasjonell forskrift</a:t>
            </a:r>
            <a:br>
              <a:rPr lang="nb-NO" dirty="0"/>
            </a:br>
            <a:r>
              <a:rPr lang="nb-NO" dirty="0"/>
              <a:t>Ramme-, Styrings- innretnings, og aktivitetsforskriften, . </a:t>
            </a:r>
          </a:p>
        </p:txBody>
      </p:sp>
      <p:sp>
        <p:nvSpPr>
          <p:cNvPr id="71" name="Content Placeholder 3">
            <a:extLst>
              <a:ext uri="{FF2B5EF4-FFF2-40B4-BE49-F238E27FC236}">
                <a16:creationId xmlns:a16="http://schemas.microsoft.com/office/drawing/2014/main" id="{139ADAC5-9C95-4BED-80AE-0DD93CC9F389}"/>
              </a:ext>
            </a:extLst>
          </p:cNvPr>
          <p:cNvSpPr>
            <a:spLocks noGrp="1"/>
          </p:cNvSpPr>
          <p:nvPr>
            <p:ph sz="half" idx="2"/>
          </p:nvPr>
        </p:nvSpPr>
        <p:spPr>
          <a:xfrm>
            <a:off x="371475" y="2057400"/>
            <a:ext cx="8086725" cy="3352800"/>
          </a:xfrm>
        </p:spPr>
        <p:txBody>
          <a:bodyPr/>
          <a:lstStyle/>
          <a:p>
            <a:pPr marL="0" indent="0">
              <a:buNone/>
            </a:pPr>
            <a:r>
              <a:rPr lang="en-US" sz="1200" dirty="0" err="1"/>
              <a:t>Eksempler</a:t>
            </a:r>
            <a:r>
              <a:rPr lang="en-US" sz="1200" dirty="0"/>
              <a:t>;</a:t>
            </a:r>
          </a:p>
          <a:p>
            <a:r>
              <a:rPr lang="en-US" sz="1200" dirty="0" err="1"/>
              <a:t>Viktig</a:t>
            </a:r>
            <a:r>
              <a:rPr lang="en-US" sz="1200" dirty="0"/>
              <a:t> at </a:t>
            </a:r>
            <a:r>
              <a:rPr lang="en-US" sz="1200" dirty="0" err="1"/>
              <a:t>en</a:t>
            </a:r>
            <a:r>
              <a:rPr lang="en-US" sz="1200" dirty="0"/>
              <a:t> </a:t>
            </a:r>
            <a:r>
              <a:rPr lang="en-US" sz="1200" dirty="0" err="1"/>
              <a:t>involveres</a:t>
            </a:r>
            <a:r>
              <a:rPr lang="en-US" sz="1200" dirty="0"/>
              <a:t> </a:t>
            </a:r>
            <a:r>
              <a:rPr lang="en-US" sz="1200" dirty="0" err="1"/>
              <a:t>og</a:t>
            </a:r>
            <a:r>
              <a:rPr lang="en-US" sz="1200" dirty="0"/>
              <a:t> </a:t>
            </a:r>
            <a:r>
              <a:rPr lang="en-US" sz="1200" dirty="0" err="1"/>
              <a:t>gis</a:t>
            </a:r>
            <a:r>
              <a:rPr lang="en-US" sz="1200" dirty="0"/>
              <a:t> </a:t>
            </a:r>
            <a:r>
              <a:rPr lang="en-US" sz="1200" dirty="0" err="1"/>
              <a:t>nødvendig</a:t>
            </a:r>
            <a:r>
              <a:rPr lang="en-US" sz="1200" dirty="0"/>
              <a:t> </a:t>
            </a:r>
            <a:r>
              <a:rPr lang="en-US" sz="1200" dirty="0" err="1"/>
              <a:t>opplæring</a:t>
            </a:r>
            <a:r>
              <a:rPr lang="en-US" sz="1200" dirty="0"/>
              <a:t>. Status </a:t>
            </a:r>
            <a:r>
              <a:rPr lang="en-US" sz="1200" dirty="0" err="1"/>
              <a:t>selskap</a:t>
            </a:r>
            <a:r>
              <a:rPr lang="en-US" sz="1200" dirty="0"/>
              <a:t>? SUT </a:t>
            </a:r>
            <a:r>
              <a:rPr lang="en-US" sz="1200" dirty="0" err="1"/>
              <a:t>kurs</a:t>
            </a:r>
            <a:r>
              <a:rPr lang="en-US" sz="1200" dirty="0"/>
              <a:t> med </a:t>
            </a:r>
            <a:r>
              <a:rPr lang="en-US" sz="1200" dirty="0" err="1"/>
              <a:t>selskapet</a:t>
            </a:r>
            <a:r>
              <a:rPr lang="en-US" sz="1200" dirty="0"/>
              <a:t>? </a:t>
            </a:r>
            <a:r>
              <a:rPr lang="nb-NO" sz="1200" dirty="0"/>
              <a:t>Arbeidstakerne skal medvirke ved etablering, oppfølging og videreutvikling av styringssystem.</a:t>
            </a:r>
          </a:p>
          <a:p>
            <a:endParaRPr lang="nb-NO" sz="1200" dirty="0"/>
          </a:p>
          <a:p>
            <a:r>
              <a:rPr lang="nb-NO" sz="1200" dirty="0"/>
              <a:t>Ved reduksjon av risiko som nevnt i </a:t>
            </a:r>
            <a:r>
              <a:rPr lang="nb-NO" sz="1200" dirty="0">
                <a:hlinkClick r:id="rId2"/>
              </a:rPr>
              <a:t>rammeforskriften § 11</a:t>
            </a:r>
            <a:r>
              <a:rPr lang="nb-NO" sz="1200" dirty="0"/>
              <a:t>, skal den ansvarlige velge tekniske, operasjonelle og organisatoriske løsninger som reduserer sannsynligheten for at det oppstår skade, feil og fare- og ulykkessituasjoner.</a:t>
            </a:r>
          </a:p>
          <a:p>
            <a:endParaRPr lang="nb-NO" sz="1200" dirty="0"/>
          </a:p>
          <a:p>
            <a:r>
              <a:rPr lang="nb-NO" sz="1200" dirty="0"/>
              <a:t>Operatøren skal sikre at beredskapen er samordnet når det brukes flere innretninger eller fartøy samtidig…beredskapstiltak skal være egnet til å samordnes med offentlige beredskapsressurser (eks. Brannvesenet..)</a:t>
            </a:r>
          </a:p>
          <a:p>
            <a:endParaRPr lang="nb-NO" sz="1200" dirty="0"/>
          </a:p>
          <a:p>
            <a:r>
              <a:rPr lang="nb-NO" sz="1200" dirty="0"/>
              <a:t>Mål, interne krav og beslutninger, ressursvurdering og bruk, prosesser og analyser, oppfølging og forbedring, kapasitet og nødvendig tid!</a:t>
            </a:r>
          </a:p>
          <a:p>
            <a:pPr marL="0" indent="0">
              <a:buNone/>
            </a:pPr>
            <a:endParaRPr lang="nb-NO" sz="1200" dirty="0"/>
          </a:p>
          <a:p>
            <a:r>
              <a:rPr lang="en-US" sz="1200" dirty="0"/>
              <a:t>VIT AT DU KAN OG SKAL KREVE DIN PLASS! IKKE VÆR MØTEFYLL! SE ALLE -UTFORDRE SELSKAPET OG ALDRI BRENN INNE MED ET SPØRSMÅL!</a:t>
            </a:r>
          </a:p>
          <a:p>
            <a:pPr marL="0" indent="0">
              <a:buNone/>
            </a:pPr>
            <a:r>
              <a:rPr lang="en-US" sz="1200" dirty="0"/>
              <a:t> </a:t>
            </a:r>
          </a:p>
          <a:p>
            <a:r>
              <a:rPr lang="en-US" sz="1200" dirty="0"/>
              <a:t>DIN KOMPETANSE AVGJØRENDE FOR RESPEKT OG PÅVIRKNINGSMULIGHET – DU FYLLER        DIN ROLLE DÅRLIGERE OG GIR DINE KOLLEGAER/SELSKAPET DITT ET SVAKERE HMS     RESULTAT OM DU IKKE FÅR TILEGNET OG                                                                        PRØVD KUNNSKAPEN DIN – RIKTIG?</a:t>
            </a:r>
          </a:p>
          <a:p>
            <a:pPr marL="0" indent="0">
              <a:buNone/>
            </a:pPr>
            <a:endParaRPr lang="nb-NO" sz="1200" dirty="0"/>
          </a:p>
          <a:p>
            <a:endParaRPr lang="nb-NO" sz="1200" dirty="0"/>
          </a:p>
          <a:p>
            <a:endParaRPr lang="nb-NO" sz="1200" dirty="0"/>
          </a:p>
          <a:p>
            <a:pPr marL="742950" lvl="1" indent="-285750">
              <a:buFont typeface="Arial" panose="020B0604020202020204" pitchFamily="34" charset="0"/>
              <a:buChar char="•"/>
            </a:pPr>
            <a:endParaRPr lang="nb-NO" sz="1600" dirty="0"/>
          </a:p>
          <a:p>
            <a:endParaRPr lang="nb-NO" sz="2000" dirty="0"/>
          </a:p>
        </p:txBody>
      </p:sp>
      <p:sp>
        <p:nvSpPr>
          <p:cNvPr id="7" name="Plassholder for lysbildenummer 6">
            <a:extLst>
              <a:ext uri="{FF2B5EF4-FFF2-40B4-BE49-F238E27FC236}">
                <a16:creationId xmlns:a16="http://schemas.microsoft.com/office/drawing/2014/main" id="{62879F9D-92E4-4AEB-81C9-0D4E1E659807}"/>
              </a:ext>
            </a:extLst>
          </p:cNvPr>
          <p:cNvSpPr>
            <a:spLocks noGrp="1"/>
          </p:cNvSpPr>
          <p:nvPr>
            <p:ph type="sldNum" sz="quarter" idx="10"/>
          </p:nvPr>
        </p:nvSpPr>
        <p:spPr>
          <a:xfrm>
            <a:off x="685800" y="6116638"/>
            <a:ext cx="1905000" cy="228600"/>
          </a:xfrm>
        </p:spPr>
        <p:txBody>
          <a:bodyPr wrap="square" anchor="t">
            <a:normAutofit/>
          </a:bodyPr>
          <a:lstStyle/>
          <a:p>
            <a:pPr>
              <a:spcAft>
                <a:spcPts val="600"/>
              </a:spcAft>
              <a:defRPr/>
            </a:pPr>
            <a:r>
              <a:rPr lang="nb-NO" altLang="nb-NO"/>
              <a:t>SIDE </a:t>
            </a:r>
            <a:fld id="{07963ECC-551C-43DF-BF4F-411E5D891764}" type="slidenum">
              <a:rPr lang="nb-NO" altLang="nb-NO" smtClean="0"/>
              <a:pPr>
                <a:spcAft>
                  <a:spcPts val="600"/>
                </a:spcAft>
                <a:defRPr/>
              </a:pPr>
              <a:t>8</a:t>
            </a:fld>
            <a:endParaRPr lang="nb-NO" altLang="nb-NO"/>
          </a:p>
        </p:txBody>
      </p:sp>
    </p:spTree>
    <p:extLst>
      <p:ext uri="{BB962C8B-B14F-4D97-AF65-F5344CB8AC3E}">
        <p14:creationId xmlns:p14="http://schemas.microsoft.com/office/powerpoint/2010/main" val="69579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23FF18-3895-48F2-B8DC-ED8EA990FFED}"/>
              </a:ext>
            </a:extLst>
          </p:cNvPr>
          <p:cNvSpPr>
            <a:spLocks noGrp="1"/>
          </p:cNvSpPr>
          <p:nvPr>
            <p:ph type="title"/>
          </p:nvPr>
        </p:nvSpPr>
        <p:spPr>
          <a:xfrm>
            <a:off x="685800" y="457200"/>
            <a:ext cx="7772400" cy="1531640"/>
          </a:xfrm>
        </p:spPr>
        <p:txBody>
          <a:bodyPr/>
          <a:lstStyle/>
          <a:p>
            <a:r>
              <a:rPr lang="nb-NO" dirty="0"/>
              <a:t>Kan vi som arbeidstakere/vernetjeneste straffes?</a:t>
            </a:r>
            <a:br>
              <a:rPr lang="nb-NO" dirty="0"/>
            </a:br>
            <a:r>
              <a:rPr lang="nb-NO" dirty="0"/>
              <a:t>Eks. selskapet begår lovbrudd og du har «passivt» observert/tillatt </a:t>
            </a:r>
            <a:r>
              <a:rPr lang="nb-NO" dirty="0" err="1"/>
              <a:t>shortcut</a:t>
            </a:r>
            <a:r>
              <a:rPr lang="nb-NO" dirty="0"/>
              <a:t> som fører til skade eller i strid med pålegg fra </a:t>
            </a:r>
            <a:r>
              <a:rPr lang="nb-NO" dirty="0" err="1"/>
              <a:t>Ptil</a:t>
            </a:r>
            <a:r>
              <a:rPr lang="nb-NO" dirty="0"/>
              <a:t>..?</a:t>
            </a:r>
            <a:br>
              <a:rPr lang="nb-NO" dirty="0"/>
            </a:br>
            <a:endParaRPr lang="nb-NO" dirty="0"/>
          </a:p>
        </p:txBody>
      </p:sp>
      <p:sp>
        <p:nvSpPr>
          <p:cNvPr id="5" name="Plassholder for lysbildenummer 4">
            <a:extLst>
              <a:ext uri="{FF2B5EF4-FFF2-40B4-BE49-F238E27FC236}">
                <a16:creationId xmlns:a16="http://schemas.microsoft.com/office/drawing/2014/main" id="{E5EECCFB-6598-47DD-8310-6A275FAA7E7B}"/>
              </a:ext>
            </a:extLst>
          </p:cNvPr>
          <p:cNvSpPr>
            <a:spLocks noGrp="1"/>
          </p:cNvSpPr>
          <p:nvPr>
            <p:ph type="sldNum" sz="quarter" idx="10"/>
          </p:nvPr>
        </p:nvSpPr>
        <p:spPr/>
        <p:txBody>
          <a:bodyPr/>
          <a:lstStyle/>
          <a:p>
            <a:pPr>
              <a:defRPr/>
            </a:pPr>
            <a:r>
              <a:rPr lang="nb-NO" altLang="nb-NO"/>
              <a:t>SIDE </a:t>
            </a:r>
            <a:fld id="{2F2C07D5-1360-4EF3-BED3-668298D84500}" type="slidenum">
              <a:rPr lang="nb-NO" altLang="nb-NO" smtClean="0"/>
              <a:pPr>
                <a:defRPr/>
              </a:pPr>
              <a:t>9</a:t>
            </a:fld>
            <a:endParaRPr lang="nb-NO" altLang="nb-NO"/>
          </a:p>
        </p:txBody>
      </p:sp>
      <p:graphicFrame>
        <p:nvGraphicFramePr>
          <p:cNvPr id="6" name="Plassholder for innhold 5">
            <a:extLst>
              <a:ext uri="{FF2B5EF4-FFF2-40B4-BE49-F238E27FC236}">
                <a16:creationId xmlns:a16="http://schemas.microsoft.com/office/drawing/2014/main" id="{05FFB7E0-161C-4222-9EF9-D01056E75E35}"/>
              </a:ext>
            </a:extLst>
          </p:cNvPr>
          <p:cNvGraphicFramePr>
            <a:graphicFrameLocks noGrp="1"/>
          </p:cNvGraphicFramePr>
          <p:nvPr>
            <p:ph sz="half" idx="4294967295"/>
            <p:extLst>
              <p:ext uri="{D42A27DB-BD31-4B8C-83A1-F6EECF244321}">
                <p14:modId xmlns:p14="http://schemas.microsoft.com/office/powerpoint/2010/main" val="3470294216"/>
              </p:ext>
            </p:extLst>
          </p:nvPr>
        </p:nvGraphicFramePr>
        <p:xfrm>
          <a:off x="202838" y="3642924"/>
          <a:ext cx="3810000" cy="2315584"/>
        </p:xfrm>
        <a:graphic>
          <a:graphicData uri="http://schemas.openxmlformats.org/drawingml/2006/table">
            <a:tbl>
              <a:tblPr/>
              <a:tblGrid>
                <a:gridCol w="3810000">
                  <a:extLst>
                    <a:ext uri="{9D8B030D-6E8A-4147-A177-3AD203B41FA5}">
                      <a16:colId xmlns:a16="http://schemas.microsoft.com/office/drawing/2014/main" val="3075995232"/>
                    </a:ext>
                  </a:extLst>
                </a:gridCol>
              </a:tblGrid>
              <a:tr h="1963333">
                <a:tc>
                  <a:txBody>
                    <a:bodyPr/>
                    <a:lstStyle/>
                    <a:p>
                      <a:r>
                        <a:rPr lang="nb-NO" sz="900" dirty="0" err="1"/>
                        <a:t>Aml</a:t>
                      </a:r>
                      <a:r>
                        <a:rPr lang="nb-NO" sz="900" dirty="0"/>
                        <a:t>. 19</a:t>
                      </a:r>
                    </a:p>
                    <a:p>
                      <a:r>
                        <a:rPr lang="nb-NO" sz="900" dirty="0"/>
                        <a:t>(</a:t>
                      </a:r>
                      <a:r>
                        <a:rPr lang="nb-NO" sz="1400" dirty="0"/>
                        <a:t>1) Ved forsettlig eller uaktsom overtredelse av bestemmelse eller pålegg gitt i eller i medhold av denne lov, straffes innehaver av virksomhet, arbeidsgiver eller den som i arbeidsgivers sted leder virksomheten med bøter eller fengsel inntil ett år eller begge deler. Medvirkning straffes på samme måte, likevel slik at arbeidstaker straffes etter </a:t>
                      </a:r>
                      <a:r>
                        <a:rPr lang="nb-NO" sz="1400" dirty="0">
                          <a:hlinkClick r:id="rId2"/>
                        </a:rPr>
                        <a:t>§ 19-2</a:t>
                      </a:r>
                      <a:r>
                        <a:rPr lang="nb-NO" sz="1400" dirty="0"/>
                        <a:t>.</a:t>
                      </a:r>
                    </a:p>
                  </a:txBody>
                  <a:tcPr marL="44824" marR="44824" marT="22412" marB="22412" anchor="ctr">
                    <a:lnL>
                      <a:noFill/>
                    </a:lnL>
                    <a:lnR>
                      <a:noFill/>
                    </a:lnR>
                    <a:lnT>
                      <a:noFill/>
                    </a:lnT>
                    <a:lnB>
                      <a:noFill/>
                    </a:lnB>
                  </a:tcPr>
                </a:tc>
                <a:extLst>
                  <a:ext uri="{0D108BD9-81ED-4DB2-BD59-A6C34878D82A}">
                    <a16:rowId xmlns:a16="http://schemas.microsoft.com/office/drawing/2014/main" val="2876065547"/>
                  </a:ext>
                </a:extLst>
              </a:tr>
            </a:tbl>
          </a:graphicData>
        </a:graphic>
      </p:graphicFrame>
      <p:graphicFrame>
        <p:nvGraphicFramePr>
          <p:cNvPr id="7" name="Plassholder for innhold 6">
            <a:extLst>
              <a:ext uri="{FF2B5EF4-FFF2-40B4-BE49-F238E27FC236}">
                <a16:creationId xmlns:a16="http://schemas.microsoft.com/office/drawing/2014/main" id="{25B968A6-DE36-48AC-9D1A-A4DE6EFB542A}"/>
              </a:ext>
            </a:extLst>
          </p:cNvPr>
          <p:cNvGraphicFramePr>
            <a:graphicFrameLocks noGrp="1"/>
          </p:cNvGraphicFramePr>
          <p:nvPr>
            <p:ph sz="half" idx="4294967295"/>
            <p:extLst>
              <p:ext uri="{D42A27DB-BD31-4B8C-83A1-F6EECF244321}">
                <p14:modId xmlns:p14="http://schemas.microsoft.com/office/powerpoint/2010/main" val="404626793"/>
              </p:ext>
            </p:extLst>
          </p:nvPr>
        </p:nvGraphicFramePr>
        <p:xfrm>
          <a:off x="4064707" y="2928371"/>
          <a:ext cx="4788024" cy="3744689"/>
        </p:xfrm>
        <a:graphic>
          <a:graphicData uri="http://schemas.openxmlformats.org/drawingml/2006/table">
            <a:tbl>
              <a:tblPr/>
              <a:tblGrid>
                <a:gridCol w="4788024">
                  <a:extLst>
                    <a:ext uri="{9D8B030D-6E8A-4147-A177-3AD203B41FA5}">
                      <a16:colId xmlns:a16="http://schemas.microsoft.com/office/drawing/2014/main" val="3296939321"/>
                    </a:ext>
                  </a:extLst>
                </a:gridCol>
              </a:tblGrid>
              <a:tr h="3744689">
                <a:tc>
                  <a:txBody>
                    <a:bodyPr/>
                    <a:lstStyle/>
                    <a:p>
                      <a:r>
                        <a:rPr lang="nb-NO" sz="1400" dirty="0"/>
                        <a:t>(2) Under særlig skjerpende omstendigheter kan fengsel inntil tre år anvendes. Ved avgjørelsen av om det foreligger slike omstendigheter, skal det særlig legges vekt på om overtredelsen har eller kunne ha medført alvorlig fare for liv eller helse eller om den er foretatt eller fortsatt tross pålegg eller henstilling fra offentlig myndighet, vedtak av arbeidsmiljøutvalget eller henstilling fra verneombud eller bedriftshelsetjeneste.</a:t>
                      </a:r>
                    </a:p>
                  </a:txBody>
                  <a:tcPr marL="44824" marR="44824" marT="22412" marB="22412" anchor="ctr">
                    <a:lnL>
                      <a:noFill/>
                    </a:lnL>
                    <a:lnR>
                      <a:noFill/>
                    </a:lnR>
                    <a:lnT>
                      <a:noFill/>
                    </a:lnT>
                    <a:lnB>
                      <a:noFill/>
                    </a:lnB>
                  </a:tcPr>
                </a:tc>
                <a:extLst>
                  <a:ext uri="{0D108BD9-81ED-4DB2-BD59-A6C34878D82A}">
                    <a16:rowId xmlns:a16="http://schemas.microsoft.com/office/drawing/2014/main" val="1986696498"/>
                  </a:ext>
                </a:extLst>
              </a:tr>
            </a:tbl>
          </a:graphicData>
        </a:graphic>
      </p:graphicFrame>
      <p:sp>
        <p:nvSpPr>
          <p:cNvPr id="9" name="Rectangle 3">
            <a:extLst>
              <a:ext uri="{FF2B5EF4-FFF2-40B4-BE49-F238E27FC236}">
                <a16:creationId xmlns:a16="http://schemas.microsoft.com/office/drawing/2014/main" id="{E7672AE3-9E45-445A-8A9A-DE3827ADEA5D}"/>
              </a:ext>
            </a:extLst>
          </p:cNvPr>
          <p:cNvSpPr>
            <a:spLocks noChangeArrowheads="1"/>
          </p:cNvSpPr>
          <p:nvPr/>
        </p:nvSpPr>
        <p:spPr bwMode="auto">
          <a:xfrm>
            <a:off x="5410200" y="168783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nb-NO" altLang="nb-NO" sz="1200" b="0" i="0" u="none" strike="noStrike" cap="none" normalizeH="0" baseline="0">
                <a:ln>
                  <a:noFill/>
                </a:ln>
                <a:solidFill>
                  <a:srgbClr val="333333"/>
                </a:solidFill>
                <a:effectLst/>
                <a:latin typeface="Helvetica Neue"/>
              </a:rPr>
              <a:t>§ 19-1.Ansvar for innehaver av virksomhet, arbeidsgiver og den som i arbeidsgivers sted leder virksomheten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p:txBody>
      </p:sp>
      <p:graphicFrame>
        <p:nvGraphicFramePr>
          <p:cNvPr id="10" name="Tabell 9">
            <a:extLst>
              <a:ext uri="{FF2B5EF4-FFF2-40B4-BE49-F238E27FC236}">
                <a16:creationId xmlns:a16="http://schemas.microsoft.com/office/drawing/2014/main" id="{219AF1B7-86DF-483C-AFEB-32C153877C61}"/>
              </a:ext>
            </a:extLst>
          </p:cNvPr>
          <p:cNvGraphicFramePr>
            <a:graphicFrameLocks noGrp="1"/>
          </p:cNvGraphicFramePr>
          <p:nvPr>
            <p:extLst>
              <p:ext uri="{D42A27DB-BD31-4B8C-83A1-F6EECF244321}">
                <p14:modId xmlns:p14="http://schemas.microsoft.com/office/powerpoint/2010/main" val="193877369"/>
              </p:ext>
            </p:extLst>
          </p:nvPr>
        </p:nvGraphicFramePr>
        <p:xfrm>
          <a:off x="202838" y="2877910"/>
          <a:ext cx="7772400" cy="518160"/>
        </p:xfrm>
        <a:graphic>
          <a:graphicData uri="http://schemas.openxmlformats.org/drawingml/2006/table">
            <a:tbl>
              <a:tblPr/>
              <a:tblGrid>
                <a:gridCol w="7772400">
                  <a:extLst>
                    <a:ext uri="{9D8B030D-6E8A-4147-A177-3AD203B41FA5}">
                      <a16:colId xmlns:a16="http://schemas.microsoft.com/office/drawing/2014/main" val="628208061"/>
                    </a:ext>
                  </a:extLst>
                </a:gridCol>
              </a:tblGrid>
              <a:tr h="0">
                <a:tc>
                  <a:txBody>
                    <a:bodyPr/>
                    <a:lstStyle/>
                    <a:p>
                      <a:r>
                        <a:rPr lang="nb-NO" sz="1400" dirty="0" err="1"/>
                        <a:t>Aml</a:t>
                      </a:r>
                      <a:r>
                        <a:rPr lang="nb-NO" sz="1400" dirty="0"/>
                        <a:t>(1) Arbeidstaker skal medvirke ved utforming, gjennomføring og oppfølging av virksomhetens systematiske helse-, miljø- og sikkerhetsarbeid…</a:t>
                      </a:r>
                    </a:p>
                  </a:txBody>
                  <a:tcPr anchor="ctr">
                    <a:lnL>
                      <a:noFill/>
                    </a:lnL>
                    <a:lnR>
                      <a:noFill/>
                    </a:lnR>
                    <a:lnT>
                      <a:noFill/>
                    </a:lnT>
                    <a:lnB>
                      <a:noFill/>
                    </a:lnB>
                  </a:tcPr>
                </a:tc>
                <a:extLst>
                  <a:ext uri="{0D108BD9-81ED-4DB2-BD59-A6C34878D82A}">
                    <a16:rowId xmlns:a16="http://schemas.microsoft.com/office/drawing/2014/main" val="900336412"/>
                  </a:ext>
                </a:extLst>
              </a:tr>
            </a:tbl>
          </a:graphicData>
        </a:graphic>
      </p:graphicFrame>
      <p:sp>
        <p:nvSpPr>
          <p:cNvPr id="11" name="Rectangle 4">
            <a:extLst>
              <a:ext uri="{FF2B5EF4-FFF2-40B4-BE49-F238E27FC236}">
                <a16:creationId xmlns:a16="http://schemas.microsoft.com/office/drawing/2014/main" id="{CE9433E4-D897-42CB-98E4-7BE44A26E1BE}"/>
              </a:ext>
            </a:extLst>
          </p:cNvPr>
          <p:cNvSpPr>
            <a:spLocks noChangeArrowheads="1"/>
          </p:cNvSpPr>
          <p:nvPr/>
        </p:nvSpPr>
        <p:spPr bwMode="auto">
          <a:xfrm>
            <a:off x="467544" y="2163716"/>
            <a:ext cx="77789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a:ln>
                  <a:noFill/>
                </a:ln>
                <a:solidFill>
                  <a:srgbClr val="333333"/>
                </a:solidFill>
                <a:effectLst/>
                <a:latin typeface="Helvetica Neue"/>
              </a:rPr>
              <a:t>RF § 7 Ansvar etter denne forskriften med henvisning til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a:ln>
                  <a:noFill/>
                </a:ln>
                <a:solidFill>
                  <a:srgbClr val="333333"/>
                </a:solidFill>
                <a:effectLst/>
                <a:latin typeface="Helvetica Neue"/>
              </a:rPr>
              <a:t> </a:t>
            </a:r>
            <a:r>
              <a:rPr lang="nb-NO" sz="1050" dirty="0"/>
              <a:t>Arbeidstakerne har plikt til å medvirke jf. </a:t>
            </a:r>
            <a:r>
              <a:rPr lang="nb-NO" sz="1050" dirty="0">
                <a:hlinkClick r:id="rId3"/>
              </a:rPr>
              <a:t>arbeidsmiljøloven § 2-3</a:t>
            </a:r>
            <a:r>
              <a:rPr lang="nb-NO" sz="1050" dirty="0"/>
              <a:t> og </a:t>
            </a:r>
            <a:r>
              <a:rPr lang="nb-NO" sz="1050" dirty="0">
                <a:hlinkClick r:id="rId4"/>
              </a:rPr>
              <a:t>brann- og eksplosjonsvernloven § 25</a:t>
            </a:r>
            <a:endParaRPr kumimoji="0" lang="nb-NO" altLang="nb-NO" sz="1200" b="0" i="0" u="none" strike="noStrike" cap="none" normalizeH="0" baseline="0" dirty="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945274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Egendefinert 1">
      <a:dk1>
        <a:sysClr val="windowText" lastClr="000000"/>
      </a:dk1>
      <a:lt1>
        <a:sysClr val="window" lastClr="FFFFFF"/>
      </a:lt1>
      <a:dk2>
        <a:srgbClr val="1F497D"/>
      </a:dk2>
      <a:lt2>
        <a:srgbClr val="EEECE1"/>
      </a:lt2>
      <a:accent1>
        <a:srgbClr val="666699"/>
      </a:accent1>
      <a:accent2>
        <a:srgbClr val="990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9660E3718A0A045AE993D53BAE2A15C" ma:contentTypeVersion="6" ma:contentTypeDescription="Opprett et nytt dokument." ma:contentTypeScope="" ma:versionID="d2d43ad4c1841529db4b475c80e2a921">
  <xsd:schema xmlns:xsd="http://www.w3.org/2001/XMLSchema" xmlns:xs="http://www.w3.org/2001/XMLSchema" xmlns:p="http://schemas.microsoft.com/office/2006/metadata/properties" xmlns:ns2="5f29b807-d231-44af-b42b-4b44be6f593b" xmlns:ns3="9c82821b-d729-4ce9-a8e6-5eaaa694a4a9" targetNamespace="http://schemas.microsoft.com/office/2006/metadata/properties" ma:root="true" ma:fieldsID="dd66ab37a36e2f01c41ee72cde93d304" ns2:_="" ns3:_="">
    <xsd:import namespace="5f29b807-d231-44af-b42b-4b44be6f593b"/>
    <xsd:import namespace="9c82821b-d729-4ce9-a8e6-5eaaa694a4a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9b807-d231-44af-b42b-4b44be6f59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82821b-d729-4ce9-a8e6-5eaaa694a4a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9085EB-D95B-4BE8-A038-253B3B76BD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29b807-d231-44af-b42b-4b44be6f593b"/>
    <ds:schemaRef ds:uri="9c82821b-d729-4ce9-a8e6-5eaaa694a4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44DEAE-AC92-4502-9D92-9FF7588B3E35}">
  <ds:schemaRefs>
    <ds:schemaRef ds:uri="http://schemas.microsoft.com/sharepoint/v3/contenttype/forms"/>
  </ds:schemaRefs>
</ds:datastoreItem>
</file>

<file path=customXml/itemProps3.xml><?xml version="1.0" encoding="utf-8"?>
<ds:datastoreItem xmlns:ds="http://schemas.openxmlformats.org/officeDocument/2006/customXml" ds:itemID="{3B1B2098-F71F-4E98-9B3A-562E6F5CA1F0}">
  <ds:schemaRefs>
    <ds:schemaRef ds:uri="9c82821b-d729-4ce9-a8e6-5eaaa694a4a9"/>
    <ds:schemaRef ds:uri="http://schemas.microsoft.com/office/infopath/2007/PartnerControls"/>
    <ds:schemaRef ds:uri="5f29b807-d231-44af-b42b-4b44be6f593b"/>
    <ds:schemaRef ds:uri="http://www.w3.org/XML/1998/namespace"/>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1826</TotalTime>
  <Words>1434</Words>
  <Application>Microsoft Office PowerPoint</Application>
  <PresentationFormat>Skjermfremvisning (4:3)</PresentationFormat>
  <Paragraphs>154</Paragraphs>
  <Slides>16</Slides>
  <Notes>4</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16</vt:i4>
      </vt:variant>
    </vt:vector>
  </HeadingPairs>
  <TitlesOfParts>
    <vt:vector size="24" baseType="lpstr">
      <vt:lpstr>Arial</vt:lpstr>
      <vt:lpstr>Calibri</vt:lpstr>
      <vt:lpstr>Courier New</vt:lpstr>
      <vt:lpstr>Helvetica Neue</vt:lpstr>
      <vt:lpstr>Verdana</vt:lpstr>
      <vt:lpstr>Wingdings</vt:lpstr>
      <vt:lpstr>Blank Presentation</vt:lpstr>
      <vt:lpstr>Office-tema</vt:lpstr>
      <vt:lpstr> HMS SAFE  Verneombudskonferanse  Hvor står vi og hvor går vi??</vt:lpstr>
      <vt:lpstr>Hvor skal HMS fokuset være?  Hva er best for deg og dine kollegaer, A?  HMS avdelingen HMS utvalget og Vernetjenesten </vt:lpstr>
      <vt:lpstr>Verneombudets rolle? </vt:lpstr>
      <vt:lpstr>Stans av arbeid - når tid og hvem er kvalifisert til å vurdere det?</vt:lpstr>
      <vt:lpstr>Korona saker, smitte og karantene – hvem tar belastningen og hvordan løse utfordringene?</vt:lpstr>
      <vt:lpstr>FREMTIDENS SAFE OG OLJE/ENERGIBRANSJE VÅR ROLLE VIKTIGERE ENN NOEN GANG..</vt:lpstr>
      <vt:lpstr>Bekymringsmeldinger – hvem, hva og hvor?</vt:lpstr>
      <vt:lpstr>Regelverk gir muligheter og ansvar for Vernetjenesten!? Teknisk og operasjonell forskrift Ramme-, Styrings- innretnings, og aktivitetsforskriften, . </vt:lpstr>
      <vt:lpstr>Kan vi som arbeidstakere/vernetjeneste straffes? Eks. selskapet begår lovbrudd og du har «passivt» observert/tillatt shortcut som fører til skade eller i strid med pålegg fra Ptil..? </vt:lpstr>
      <vt:lpstr>Rimelige helsekrav eller unødvendige begrensninger? Lik praksis..? Helsedir. Veileder til forskrift om helsekrav for personer i arbeid på innretninger i petroleumsvirksomheten til havs – Statsforvalteren i Rogaland - fylkeslegen</vt:lpstr>
      <vt:lpstr>Mobbing og trakassering borte eller bare glemt? Hva er akseptabelt? Utenforskap kan være mye</vt:lpstr>
      <vt:lpstr>Psykososialt arbeidsmiljø – Aml. 4-3</vt:lpstr>
      <vt:lpstr>Psykososialt arbeidsmiljø </vt:lpstr>
      <vt:lpstr>En ideell organisasjon</vt:lpstr>
      <vt:lpstr>HMS-butikk</vt:lpstr>
      <vt:lpstr>Vi skal jobbe for at dere får et rettferdig arbeidsliv, trygge arbeidsplasser og en fremtid med best mulig HMS – god  VO konferanse! </vt:lpstr>
    </vt:vector>
  </TitlesOfParts>
  <Company>獫票楧栮捯洀鉭曮㞱Û뜰⠲쎔딁烊皭〼፥ᙼ䕸忤઱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Stig-Rune Refvik</cp:lastModifiedBy>
  <cp:revision>153</cp:revision>
  <dcterms:created xsi:type="dcterms:W3CDTF">2007-11-20T13:50:44Z</dcterms:created>
  <dcterms:modified xsi:type="dcterms:W3CDTF">2021-12-16T10:25:37Z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0x01010049660E3718A0A045AE993D53BAE2A15C</vt:lpwstr>
  </property>
</Properties>
</file>